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6" r:id="rId2"/>
    <p:sldId id="265" r:id="rId3"/>
    <p:sldId id="257" r:id="rId4"/>
    <p:sldId id="268" r:id="rId5"/>
    <p:sldId id="260" r:id="rId6"/>
    <p:sldId id="270" r:id="rId7"/>
    <p:sldId id="273" r:id="rId8"/>
    <p:sldId id="274" r:id="rId9"/>
    <p:sldId id="275" r:id="rId10"/>
    <p:sldId id="269" r:id="rId11"/>
    <p:sldId id="263" r:id="rId12"/>
    <p:sldId id="276" r:id="rId13"/>
    <p:sldId id="277" r:id="rId14"/>
    <p:sldId id="272" r:id="rId15"/>
    <p:sldId id="278" r:id="rId16"/>
    <p:sldId id="279" r:id="rId17"/>
    <p:sldId id="280" r:id="rId18"/>
    <p:sldId id="281" r:id="rId19"/>
    <p:sldId id="264" r:id="rId20"/>
    <p:sldId id="266" r:id="rId21"/>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6B7A"/>
    <a:srgbClr val="B323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0890" autoAdjust="0"/>
    <p:restoredTop sz="85386" autoAdjust="0"/>
  </p:normalViewPr>
  <p:slideViewPr>
    <p:cSldViewPr>
      <p:cViewPr>
        <p:scale>
          <a:sx n="66" d="100"/>
          <a:sy n="66" d="100"/>
        </p:scale>
        <p:origin x="-2214" y="-75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BC0E6C20-2763-4CFC-8272-E3C6D6861340}" type="datetimeFigureOut">
              <a:rPr lang="de-DE" smtClean="0"/>
              <a:t>01.08.2018</a:t>
            </a:fld>
            <a:endParaRPr lang="de-DE"/>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6BE328FB-333B-48D6-B3E2-F88FE6AF438D}" type="slidenum">
              <a:rPr lang="de-DE" smtClean="0"/>
              <a:t>‹Nr.›</a:t>
            </a:fld>
            <a:endParaRPr lang="de-DE"/>
          </a:p>
        </p:txBody>
      </p:sp>
    </p:spTree>
    <p:extLst>
      <p:ext uri="{BB962C8B-B14F-4D97-AF65-F5344CB8AC3E}">
        <p14:creationId xmlns:p14="http://schemas.microsoft.com/office/powerpoint/2010/main" val="30676697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DB37DBA-041D-43CE-B55F-D298BE399444}" type="datetimeFigureOut">
              <a:rPr lang="de-DE" smtClean="0"/>
              <a:t>01.08.2018</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6A7A6E5-C3E1-4B55-820D-13248EDCF76A}" type="slidenum">
              <a:rPr lang="de-DE" smtClean="0"/>
              <a:t>‹Nr.›</a:t>
            </a:fld>
            <a:endParaRPr lang="de-DE"/>
          </a:p>
        </p:txBody>
      </p:sp>
    </p:spTree>
    <p:extLst>
      <p:ext uri="{BB962C8B-B14F-4D97-AF65-F5344CB8AC3E}">
        <p14:creationId xmlns:p14="http://schemas.microsoft.com/office/powerpoint/2010/main" val="195938825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6A7A6E5-C3E1-4B55-820D-13248EDCF76A}" type="slidenum">
              <a:rPr lang="de-DE" smtClean="0"/>
              <a:t>1</a:t>
            </a:fld>
            <a:endParaRPr lang="de-DE"/>
          </a:p>
        </p:txBody>
      </p:sp>
    </p:spTree>
    <p:extLst>
      <p:ext uri="{BB962C8B-B14F-4D97-AF65-F5344CB8AC3E}">
        <p14:creationId xmlns:p14="http://schemas.microsoft.com/office/powerpoint/2010/main" val="3475879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17000"/>
              </a:lnSpc>
            </a:pPr>
            <a:endParaRPr lang="de-DE" sz="1200" spc="10" dirty="0" smtClean="0">
              <a:solidFill>
                <a:srgbClr val="4A6B7A"/>
              </a:solidFill>
            </a:endParaRPr>
          </a:p>
          <a:p>
            <a:pPr>
              <a:lnSpc>
                <a:spcPct val="117000"/>
              </a:lnSpc>
            </a:pPr>
            <a:r>
              <a:rPr lang="de-DE" sz="1200" spc="10" dirty="0" smtClean="0">
                <a:solidFill>
                  <a:srgbClr val="4A6B7A"/>
                </a:solidFill>
              </a:rPr>
              <a:t> </a:t>
            </a:r>
          </a:p>
        </p:txBody>
      </p:sp>
      <p:sp>
        <p:nvSpPr>
          <p:cNvPr id="4" name="Foliennummernplatzhalter 3"/>
          <p:cNvSpPr>
            <a:spLocks noGrp="1"/>
          </p:cNvSpPr>
          <p:nvPr>
            <p:ph type="sldNum" sz="quarter" idx="10"/>
          </p:nvPr>
        </p:nvSpPr>
        <p:spPr/>
        <p:txBody>
          <a:bodyPr/>
          <a:lstStyle/>
          <a:p>
            <a:fld id="{06A7A6E5-C3E1-4B55-820D-13248EDCF76A}" type="slidenum">
              <a:rPr lang="de-DE" smtClean="0"/>
              <a:t>3</a:t>
            </a:fld>
            <a:endParaRPr lang="de-DE"/>
          </a:p>
        </p:txBody>
      </p:sp>
    </p:spTree>
    <p:extLst>
      <p:ext uri="{BB962C8B-B14F-4D97-AF65-F5344CB8AC3E}">
        <p14:creationId xmlns:p14="http://schemas.microsoft.com/office/powerpoint/2010/main" val="3410697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17000"/>
              </a:lnSpc>
            </a:pPr>
            <a:endParaRPr lang="de-DE" sz="1200" spc="10" dirty="0" smtClean="0">
              <a:solidFill>
                <a:srgbClr val="4A6B7A"/>
              </a:solidFill>
            </a:endParaRPr>
          </a:p>
        </p:txBody>
      </p:sp>
      <p:sp>
        <p:nvSpPr>
          <p:cNvPr id="4" name="Foliennummernplatzhalter 3"/>
          <p:cNvSpPr>
            <a:spLocks noGrp="1"/>
          </p:cNvSpPr>
          <p:nvPr>
            <p:ph type="sldNum" sz="quarter" idx="10"/>
          </p:nvPr>
        </p:nvSpPr>
        <p:spPr/>
        <p:txBody>
          <a:bodyPr/>
          <a:lstStyle/>
          <a:p>
            <a:fld id="{06A7A6E5-C3E1-4B55-820D-13248EDCF76A}" type="slidenum">
              <a:rPr lang="de-DE" smtClean="0"/>
              <a:t>4</a:t>
            </a:fld>
            <a:endParaRPr lang="de-DE"/>
          </a:p>
        </p:txBody>
      </p:sp>
    </p:spTree>
    <p:extLst>
      <p:ext uri="{BB962C8B-B14F-4D97-AF65-F5344CB8AC3E}">
        <p14:creationId xmlns:p14="http://schemas.microsoft.com/office/powerpoint/2010/main" val="557815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6A7A6E5-C3E1-4B55-820D-13248EDCF76A}" type="slidenum">
              <a:rPr lang="de-DE" smtClean="0"/>
              <a:t>6</a:t>
            </a:fld>
            <a:endParaRPr lang="de-DE"/>
          </a:p>
        </p:txBody>
      </p:sp>
    </p:spTree>
    <p:extLst>
      <p:ext uri="{BB962C8B-B14F-4D97-AF65-F5344CB8AC3E}">
        <p14:creationId xmlns:p14="http://schemas.microsoft.com/office/powerpoint/2010/main" val="670113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6A7A6E5-C3E1-4B55-820D-13248EDCF76A}" type="slidenum">
              <a:rPr lang="de-DE" smtClean="0"/>
              <a:t>7</a:t>
            </a:fld>
            <a:endParaRPr lang="de-DE"/>
          </a:p>
        </p:txBody>
      </p:sp>
    </p:spTree>
    <p:extLst>
      <p:ext uri="{BB962C8B-B14F-4D97-AF65-F5344CB8AC3E}">
        <p14:creationId xmlns:p14="http://schemas.microsoft.com/office/powerpoint/2010/main" val="670113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6A7A6E5-C3E1-4B55-820D-13248EDCF76A}" type="slidenum">
              <a:rPr lang="de-DE" smtClean="0"/>
              <a:t>8</a:t>
            </a:fld>
            <a:endParaRPr lang="de-DE"/>
          </a:p>
        </p:txBody>
      </p:sp>
    </p:spTree>
    <p:extLst>
      <p:ext uri="{BB962C8B-B14F-4D97-AF65-F5344CB8AC3E}">
        <p14:creationId xmlns:p14="http://schemas.microsoft.com/office/powerpoint/2010/main" val="670113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6A7A6E5-C3E1-4B55-820D-13248EDCF76A}" type="slidenum">
              <a:rPr lang="de-DE" smtClean="0"/>
              <a:t>9</a:t>
            </a:fld>
            <a:endParaRPr lang="de-DE"/>
          </a:p>
        </p:txBody>
      </p:sp>
    </p:spTree>
    <p:extLst>
      <p:ext uri="{BB962C8B-B14F-4D97-AF65-F5344CB8AC3E}">
        <p14:creationId xmlns:p14="http://schemas.microsoft.com/office/powerpoint/2010/main" val="670113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6A7A6E5-C3E1-4B55-820D-13248EDCF76A}" type="slidenum">
              <a:rPr lang="de-DE" smtClean="0"/>
              <a:t>10</a:t>
            </a:fld>
            <a:endParaRPr lang="de-DE"/>
          </a:p>
        </p:txBody>
      </p:sp>
    </p:spTree>
    <p:extLst>
      <p:ext uri="{BB962C8B-B14F-4D97-AF65-F5344CB8AC3E}">
        <p14:creationId xmlns:p14="http://schemas.microsoft.com/office/powerpoint/2010/main" val="30508717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3077" name="Picture 5" descr="I:\Daten-Arbeit\10-13-Zentrale Dienste\Projekte\Corporate Design_neu_2014\Muster\Powerpointfolien\Balken.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588" cy="68564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9"/>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75956" y="6292522"/>
            <a:ext cx="966771" cy="404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61563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3074" name="Picture 2" descr="I:\Daten-Arbeit\10-13-Zentrale Dienste\Projekte\Corporate Design_neu_2014\Von Graffisch\Wort_Bildmarke\Formate_HGW_Wort_Bildmarke\farbig\HGW_Wort_Bildmarke_farbig.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84168" y="692696"/>
            <a:ext cx="2387204" cy="618511"/>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userDrawn="1"/>
        </p:nvSpPr>
        <p:spPr>
          <a:xfrm>
            <a:off x="8161699" y="6351131"/>
            <a:ext cx="442749" cy="246221"/>
          </a:xfrm>
          <a:prstGeom prst="rect">
            <a:avLst/>
          </a:prstGeom>
          <a:noFill/>
        </p:spPr>
        <p:txBody>
          <a:bodyPr wrap="none" rtlCol="0">
            <a:spAutoFit/>
          </a:bodyPr>
          <a:lstStyle/>
          <a:p>
            <a:pPr algn="r"/>
            <a:fld id="{D4F94E75-906A-41E8-AAF8-9813DD86F220}" type="slidenum">
              <a:rPr lang="de-DE" sz="1000" b="0" i="0" baseline="0" smtClean="0">
                <a:solidFill>
                  <a:srgbClr val="B3232D"/>
                </a:solidFill>
                <a:latin typeface="FranklinGothic-Medium"/>
              </a:rPr>
              <a:t>‹Nr.›</a:t>
            </a:fld>
            <a:endParaRPr lang="de-DE" sz="1000" b="0" i="0" baseline="0" dirty="0">
              <a:solidFill>
                <a:srgbClr val="B3232D"/>
              </a:solidFill>
              <a:latin typeface="FranklinGothic-Medium"/>
            </a:endParaRPr>
          </a:p>
        </p:txBody>
      </p:sp>
      <p:pic>
        <p:nvPicPr>
          <p:cNvPr id="4100" name="Picture 4" descr="I:\Daten-Arbeit\10-13-Zentrale Dienste\Projekte\Corporate Design_neu_2014\Muster\Powerpointfolien\Balken.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549" y="0"/>
            <a:ext cx="9145588" cy="68564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937377" y="6292522"/>
            <a:ext cx="966771" cy="404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eck 5"/>
          <p:cNvSpPr/>
          <p:nvPr userDrawn="1"/>
        </p:nvSpPr>
        <p:spPr>
          <a:xfrm>
            <a:off x="2411760" y="6296589"/>
            <a:ext cx="2314928" cy="400110"/>
          </a:xfrm>
          <a:prstGeom prst="rect">
            <a:avLst/>
          </a:prstGeom>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000" spc="10" dirty="0"/>
              <a:t>Universitäts- und Hansestadt Greifswald </a:t>
            </a:r>
            <a:endParaRPr lang="de-DE" sz="1000" spc="10" dirty="0" smtClean="0"/>
          </a:p>
          <a:p>
            <a:pPr algn="ctr"/>
            <a:r>
              <a:rPr lang="de-DE" sz="1000" spc="10" dirty="0" smtClean="0"/>
              <a:t>Tiefbau- </a:t>
            </a:r>
            <a:r>
              <a:rPr lang="de-DE" sz="1000" spc="10" dirty="0"/>
              <a:t>und Grünflächenamt</a:t>
            </a:r>
          </a:p>
        </p:txBody>
      </p:sp>
    </p:spTree>
    <p:extLst>
      <p:ext uri="{BB962C8B-B14F-4D97-AF65-F5344CB8AC3E}">
        <p14:creationId xmlns:p14="http://schemas.microsoft.com/office/powerpoint/2010/main" val="235119235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204293"/>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hf sldNum="0" hdr="0" dt="0"/>
  <p:txStyles>
    <p:titleStyle>
      <a:lvl1pPr algn="ctr" defTabSz="914400" rtl="0" eaLnBrk="1" latinLnBrk="0" hangingPunct="1">
        <a:spcBef>
          <a:spcPct val="0"/>
        </a:spcBef>
        <a:buNone/>
        <a:defRPr lang="de-DE" sz="1800" b="0" i="0" u="none" strike="noStrike" kern="1200" baseline="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wm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913" y="0"/>
            <a:ext cx="8827612" cy="5375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6" name="Picture 62" descr="I:\Daten-Arbeit\10-13-Zentrale Dienste\Projekte\Corporate Design_neu_2014\Muster\Powerpointfolien\Weisse Linien mit Greif.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913" y="1304764"/>
            <a:ext cx="8827612" cy="481837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idx="4294967295"/>
          </p:nvPr>
        </p:nvSpPr>
        <p:spPr>
          <a:xfrm>
            <a:off x="1021319" y="4437112"/>
            <a:ext cx="7416800" cy="1441450"/>
          </a:xfrm>
          <a:prstGeom prst="rect">
            <a:avLst/>
          </a:prstGeom>
        </p:spPr>
        <p:txBody>
          <a:bodyPr/>
          <a:lstStyle/>
          <a:p>
            <a:r>
              <a:rPr lang="de-DE" sz="2700" b="1" dirty="0" smtClean="0">
                <a:solidFill>
                  <a:srgbClr val="4A6B7A"/>
                </a:solidFill>
                <a:latin typeface="FranklinGothic-Medium"/>
              </a:rPr>
              <a:t>Umgestaltung Knoten </a:t>
            </a:r>
            <a:r>
              <a:rPr lang="de-DE" sz="2700" b="1" dirty="0" err="1" smtClean="0">
                <a:solidFill>
                  <a:srgbClr val="4A6B7A"/>
                </a:solidFill>
                <a:latin typeface="FranklinGothic-Medium"/>
              </a:rPr>
              <a:t>Makarenkostraße</a:t>
            </a:r>
            <a:r>
              <a:rPr lang="de-DE" sz="2700" b="1" dirty="0" smtClean="0">
                <a:solidFill>
                  <a:srgbClr val="4A6B7A"/>
                </a:solidFill>
                <a:latin typeface="FranklinGothic-Medium"/>
              </a:rPr>
              <a:t>/</a:t>
            </a:r>
            <a:br>
              <a:rPr lang="de-DE" sz="2700" b="1" dirty="0" smtClean="0">
                <a:solidFill>
                  <a:srgbClr val="4A6B7A"/>
                </a:solidFill>
                <a:latin typeface="FranklinGothic-Medium"/>
              </a:rPr>
            </a:br>
            <a:r>
              <a:rPr lang="de-DE" sz="2700" b="1" dirty="0" smtClean="0">
                <a:solidFill>
                  <a:srgbClr val="4A6B7A"/>
                </a:solidFill>
                <a:latin typeface="FranklinGothic-Medium"/>
              </a:rPr>
              <a:t>Ernst-Thälmann-Ring</a:t>
            </a:r>
            <a:r>
              <a:rPr lang="de-DE" sz="2800" b="1" dirty="0">
                <a:solidFill>
                  <a:srgbClr val="4A6B7A"/>
                </a:solidFill>
                <a:latin typeface="FranklinGothic-Medium"/>
              </a:rPr>
              <a:t/>
            </a:r>
            <a:br>
              <a:rPr lang="de-DE" sz="2800" b="1" dirty="0">
                <a:solidFill>
                  <a:srgbClr val="4A6B7A"/>
                </a:solidFill>
                <a:latin typeface="FranklinGothic-Medium"/>
              </a:rPr>
            </a:br>
            <a:r>
              <a:rPr lang="de-DE" b="1" dirty="0" smtClean="0">
                <a:solidFill>
                  <a:srgbClr val="4A6B7A"/>
                </a:solidFill>
                <a:latin typeface="FranklinGothic-Medium"/>
              </a:rPr>
              <a:t>Stadtumbau Schönwalde II</a:t>
            </a:r>
            <a:br>
              <a:rPr lang="de-DE" b="1" dirty="0" smtClean="0">
                <a:solidFill>
                  <a:srgbClr val="4A6B7A"/>
                </a:solidFill>
                <a:latin typeface="FranklinGothic-Medium"/>
              </a:rPr>
            </a:br>
            <a:r>
              <a:rPr lang="de-DE" b="1" dirty="0">
                <a:solidFill>
                  <a:srgbClr val="4A6B7A"/>
                </a:solidFill>
                <a:latin typeface="FranklinGothic-Medium"/>
              </a:rPr>
              <a:t/>
            </a:r>
            <a:br>
              <a:rPr lang="de-DE" b="1" dirty="0">
                <a:solidFill>
                  <a:srgbClr val="4A6B7A"/>
                </a:solidFill>
                <a:latin typeface="FranklinGothic-Medium"/>
              </a:rPr>
            </a:br>
            <a:endParaRPr lang="de-DE" b="1" dirty="0">
              <a:solidFill>
                <a:srgbClr val="4A6B7A"/>
              </a:solidFill>
              <a:latin typeface="FranklinGothic-Medium"/>
            </a:endParaRPr>
          </a:p>
        </p:txBody>
      </p:sp>
    </p:spTree>
    <p:extLst>
      <p:ext uri="{BB962C8B-B14F-4D97-AF65-F5344CB8AC3E}">
        <p14:creationId xmlns:p14="http://schemas.microsoft.com/office/powerpoint/2010/main" val="8877688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899592" y="1609282"/>
            <a:ext cx="4680520" cy="506487"/>
          </a:xfrm>
          <a:prstGeom prst="rect">
            <a:avLst/>
          </a:prstGeom>
        </p:spPr>
        <p:txBody>
          <a:bodyPr/>
          <a:lstStyle>
            <a:lvl1pPr algn="ctr" defTabSz="914400" rtl="0" eaLnBrk="1" latinLnBrk="0" hangingPunct="1">
              <a:spcBef>
                <a:spcPct val="0"/>
              </a:spcBef>
              <a:buNone/>
              <a:defRPr lang="de-DE" sz="1800" b="0" i="0" u="none" strike="noStrike" kern="1200" baseline="0" smtClean="0">
                <a:solidFill>
                  <a:schemeClr val="tx1"/>
                </a:solidFill>
                <a:latin typeface="+mj-lt"/>
                <a:ea typeface="+mj-ea"/>
                <a:cs typeface="+mj-cs"/>
              </a:defRPr>
            </a:lvl1pPr>
          </a:lstStyle>
          <a:p>
            <a:pPr algn="l"/>
            <a:r>
              <a:rPr lang="de-DE" sz="2200" b="1" dirty="0" smtClean="0">
                <a:solidFill>
                  <a:srgbClr val="4A6B7A"/>
                </a:solidFill>
                <a:latin typeface="FranklinGothic-Medium"/>
              </a:rPr>
              <a:t>4. Entwurfsplanung</a:t>
            </a:r>
            <a:endParaRPr lang="de-DE" sz="2200" b="1" dirty="0">
              <a:solidFill>
                <a:srgbClr val="4A6B7A"/>
              </a:solidFill>
              <a:latin typeface="FranklinGothic-Medium"/>
            </a:endParaRPr>
          </a:p>
        </p:txBody>
      </p:sp>
      <p:sp>
        <p:nvSpPr>
          <p:cNvPr id="6" name="Textfeld 5"/>
          <p:cNvSpPr txBox="1"/>
          <p:nvPr/>
        </p:nvSpPr>
        <p:spPr>
          <a:xfrm>
            <a:off x="899592" y="1988840"/>
            <a:ext cx="3456384" cy="305853"/>
          </a:xfrm>
          <a:prstGeom prst="rect">
            <a:avLst/>
          </a:prstGeom>
          <a:solidFill>
            <a:schemeClr val="bg1"/>
          </a:solidFill>
        </p:spPr>
        <p:txBody>
          <a:bodyPr wrap="square" rtlCol="0">
            <a:spAutoFit/>
          </a:bodyPr>
          <a:lstStyle/>
          <a:p>
            <a:pPr>
              <a:lnSpc>
                <a:spcPct val="117000"/>
              </a:lnSpc>
            </a:pPr>
            <a:r>
              <a:rPr lang="de-DE" sz="1300" b="1" dirty="0" smtClean="0">
                <a:solidFill>
                  <a:srgbClr val="B3232D"/>
                </a:solidFill>
                <a:latin typeface="FranklinGothic-Medium"/>
              </a:rPr>
              <a:t>Querschnitt</a:t>
            </a:r>
            <a:endParaRPr lang="de-DE" sz="1300" b="1" dirty="0">
              <a:solidFill>
                <a:srgbClr val="B3232D"/>
              </a:solidFill>
              <a:latin typeface="FranklinGothic-Medium"/>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934" y="2636912"/>
            <a:ext cx="8402960" cy="2983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11659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899592" y="1609282"/>
            <a:ext cx="4680520" cy="506487"/>
          </a:xfrm>
          <a:prstGeom prst="rect">
            <a:avLst/>
          </a:prstGeom>
        </p:spPr>
        <p:txBody>
          <a:bodyPr/>
          <a:lstStyle>
            <a:lvl1pPr algn="ctr" defTabSz="914400" rtl="0" eaLnBrk="1" latinLnBrk="0" hangingPunct="1">
              <a:spcBef>
                <a:spcPct val="0"/>
              </a:spcBef>
              <a:buNone/>
              <a:defRPr lang="de-DE" sz="1800" b="0" i="0" u="none" strike="noStrike" kern="1200" baseline="0" smtClean="0">
                <a:solidFill>
                  <a:schemeClr val="tx1"/>
                </a:solidFill>
                <a:latin typeface="+mj-lt"/>
                <a:ea typeface="+mj-ea"/>
                <a:cs typeface="+mj-cs"/>
              </a:defRPr>
            </a:lvl1pPr>
          </a:lstStyle>
          <a:p>
            <a:pPr algn="l"/>
            <a:r>
              <a:rPr lang="de-DE" sz="2200" b="1" dirty="0" smtClean="0">
                <a:solidFill>
                  <a:srgbClr val="4A6B7A"/>
                </a:solidFill>
                <a:latin typeface="FranklinGothic-Medium"/>
              </a:rPr>
              <a:t>4. Entwurfsplanung</a:t>
            </a:r>
            <a:endParaRPr lang="de-DE" sz="2200" b="1" dirty="0">
              <a:solidFill>
                <a:srgbClr val="4A6B7A"/>
              </a:solidFill>
              <a:latin typeface="FranklinGothic-Medium"/>
            </a:endParaRPr>
          </a:p>
        </p:txBody>
      </p:sp>
      <p:sp>
        <p:nvSpPr>
          <p:cNvPr id="6" name="Textfeld 5"/>
          <p:cNvSpPr txBox="1"/>
          <p:nvPr/>
        </p:nvSpPr>
        <p:spPr>
          <a:xfrm>
            <a:off x="899592" y="2115769"/>
            <a:ext cx="2952328" cy="3387209"/>
          </a:xfrm>
          <a:prstGeom prst="rect">
            <a:avLst/>
          </a:prstGeom>
          <a:solidFill>
            <a:schemeClr val="bg1"/>
          </a:solidFill>
        </p:spPr>
        <p:txBody>
          <a:bodyPr wrap="square" rtlCol="0">
            <a:spAutoFit/>
          </a:bodyPr>
          <a:lstStyle/>
          <a:p>
            <a:pPr>
              <a:lnSpc>
                <a:spcPct val="117000"/>
              </a:lnSpc>
            </a:pPr>
            <a:r>
              <a:rPr lang="de-DE" sz="1300" b="1" dirty="0" smtClean="0">
                <a:solidFill>
                  <a:srgbClr val="B3232D"/>
                </a:solidFill>
                <a:latin typeface="FranklinGothic-Medium"/>
              </a:rPr>
              <a:t>Haltestellen</a:t>
            </a:r>
            <a:endParaRPr lang="de-DE" sz="1300" b="1" dirty="0">
              <a:solidFill>
                <a:srgbClr val="B3232D"/>
              </a:solidFill>
              <a:latin typeface="FranklinGothic-Medium"/>
            </a:endParaRPr>
          </a:p>
          <a:p>
            <a:pPr>
              <a:lnSpc>
                <a:spcPct val="117000"/>
              </a:lnSpc>
            </a:pPr>
            <a:endParaRPr lang="de-DE" sz="1000" spc="10" dirty="0" smtClean="0">
              <a:solidFill>
                <a:srgbClr val="4A6B7A"/>
              </a:solidFill>
            </a:endParaRPr>
          </a:p>
          <a:p>
            <a:pPr>
              <a:lnSpc>
                <a:spcPct val="117000"/>
              </a:lnSpc>
            </a:pPr>
            <a:r>
              <a:rPr lang="de-DE" sz="1000" spc="10" dirty="0">
                <a:solidFill>
                  <a:srgbClr val="4A6B7A"/>
                </a:solidFill>
              </a:rPr>
              <a:t>Die Haltestellen des ÖPNV werden in Anlehnung an das Haltestellennetz der Stadt mit Sonderbordstein </a:t>
            </a:r>
            <a:r>
              <a:rPr lang="de-DE" sz="1000" spc="10" dirty="0" smtClean="0">
                <a:solidFill>
                  <a:srgbClr val="4A6B7A"/>
                </a:solidFill>
              </a:rPr>
              <a:t>ausgebaut und barrierefrei </a:t>
            </a:r>
            <a:r>
              <a:rPr lang="de-DE" sz="1000" spc="10" dirty="0">
                <a:solidFill>
                  <a:srgbClr val="4A6B7A"/>
                </a:solidFill>
              </a:rPr>
              <a:t>gestaltet. </a:t>
            </a:r>
          </a:p>
          <a:p>
            <a:pPr>
              <a:lnSpc>
                <a:spcPct val="117000"/>
              </a:lnSpc>
            </a:pPr>
            <a:endParaRPr lang="de-DE" sz="1000" spc="10" dirty="0" smtClean="0">
              <a:solidFill>
                <a:srgbClr val="4A6B7A"/>
              </a:solidFill>
            </a:endParaRPr>
          </a:p>
          <a:p>
            <a:pPr>
              <a:lnSpc>
                <a:spcPct val="117000"/>
              </a:lnSpc>
            </a:pPr>
            <a:r>
              <a:rPr lang="de-DE" sz="1000" spc="10" dirty="0" smtClean="0">
                <a:solidFill>
                  <a:srgbClr val="4A6B7A"/>
                </a:solidFill>
              </a:rPr>
              <a:t>Zur </a:t>
            </a:r>
            <a:r>
              <a:rPr lang="de-DE" sz="1000" spc="10" dirty="0">
                <a:solidFill>
                  <a:srgbClr val="4A6B7A"/>
                </a:solidFill>
              </a:rPr>
              <a:t>Optimierung  der 4 Haltestellen im Planungsgebiet erfolgten Abstimmungen mit Busunternehmen für den Stadtverkehr-, Überland- und Schülerverkehr.</a:t>
            </a:r>
          </a:p>
          <a:p>
            <a:pPr>
              <a:lnSpc>
                <a:spcPct val="117000"/>
              </a:lnSpc>
            </a:pPr>
            <a:endParaRPr lang="de-DE" sz="1000" spc="10" dirty="0">
              <a:solidFill>
                <a:srgbClr val="4A6B7A"/>
              </a:solidFill>
            </a:endParaRPr>
          </a:p>
          <a:p>
            <a:pPr>
              <a:lnSpc>
                <a:spcPct val="117000"/>
              </a:lnSpc>
            </a:pPr>
            <a:r>
              <a:rPr lang="de-DE" sz="1000" spc="10" dirty="0">
                <a:solidFill>
                  <a:srgbClr val="4A6B7A"/>
                </a:solidFill>
              </a:rPr>
              <a:t>Die Haltestellen  I und II werden als Busbuchten hergestellt. </a:t>
            </a:r>
            <a:r>
              <a:rPr lang="de-DE" sz="1000" spc="10" dirty="0" smtClean="0">
                <a:solidFill>
                  <a:srgbClr val="4A6B7A"/>
                </a:solidFill>
              </a:rPr>
              <a:t>Der </a:t>
            </a:r>
            <a:r>
              <a:rPr lang="de-DE" sz="1000" spc="10" dirty="0">
                <a:solidFill>
                  <a:srgbClr val="4A6B7A"/>
                </a:solidFill>
              </a:rPr>
              <a:t>Ausbau der Haltestellen III und IV erfolgt als Fahrbahnrandhaltestellen</a:t>
            </a:r>
            <a:r>
              <a:rPr lang="de-DE" sz="1000" spc="10" dirty="0" smtClean="0">
                <a:solidFill>
                  <a:srgbClr val="4A6B7A"/>
                </a:solidFill>
              </a:rPr>
              <a:t>. </a:t>
            </a:r>
          </a:p>
          <a:p>
            <a:pPr>
              <a:lnSpc>
                <a:spcPct val="117000"/>
              </a:lnSpc>
            </a:pPr>
            <a:endParaRPr lang="de-DE" sz="1000" spc="10" dirty="0">
              <a:solidFill>
                <a:srgbClr val="4A6B7A"/>
              </a:solidFill>
            </a:endParaRPr>
          </a:p>
          <a:p>
            <a:pPr>
              <a:lnSpc>
                <a:spcPct val="117000"/>
              </a:lnSpc>
            </a:pPr>
            <a:r>
              <a:rPr lang="de-DE" sz="1000" spc="10" dirty="0" smtClean="0">
                <a:solidFill>
                  <a:srgbClr val="4A6B7A"/>
                </a:solidFill>
              </a:rPr>
              <a:t>Die </a:t>
            </a:r>
            <a:r>
              <a:rPr lang="de-DE" sz="1000" spc="10" dirty="0">
                <a:solidFill>
                  <a:srgbClr val="4A6B7A"/>
                </a:solidFill>
              </a:rPr>
              <a:t>Wartehäuser </a:t>
            </a:r>
            <a:r>
              <a:rPr lang="de-DE" sz="1000" spc="10" dirty="0" smtClean="0">
                <a:solidFill>
                  <a:srgbClr val="4A6B7A"/>
                </a:solidFill>
              </a:rPr>
              <a:t>der Haltestellen II und III sind </a:t>
            </a:r>
            <a:r>
              <a:rPr lang="de-DE" sz="1000" spc="10" dirty="0">
                <a:solidFill>
                  <a:srgbClr val="4A6B7A"/>
                </a:solidFill>
              </a:rPr>
              <a:t>umzusetzen</a:t>
            </a:r>
            <a:r>
              <a:rPr lang="de-DE" sz="1000" spc="10" dirty="0" smtClean="0">
                <a:solidFill>
                  <a:srgbClr val="4A6B7A"/>
                </a:solidFill>
              </a:rPr>
              <a:t>. </a:t>
            </a:r>
            <a:r>
              <a:rPr lang="de-DE" sz="1000" spc="10" dirty="0">
                <a:solidFill>
                  <a:srgbClr val="4A6B7A"/>
                </a:solidFill>
              </a:rPr>
              <a:t>Die </a:t>
            </a:r>
            <a:r>
              <a:rPr lang="de-DE" sz="1000" spc="10" dirty="0" smtClean="0">
                <a:solidFill>
                  <a:srgbClr val="4A6B7A"/>
                </a:solidFill>
              </a:rPr>
              <a:t>Fahrgastinfotafeln </a:t>
            </a:r>
            <a:r>
              <a:rPr lang="de-DE" sz="1000" spc="10" dirty="0">
                <a:solidFill>
                  <a:srgbClr val="4A6B7A"/>
                </a:solidFill>
              </a:rPr>
              <a:t>DFI </a:t>
            </a:r>
            <a:r>
              <a:rPr lang="de-DE" sz="1000" spc="10" dirty="0" smtClean="0">
                <a:solidFill>
                  <a:srgbClr val="4A6B7A"/>
                </a:solidFill>
              </a:rPr>
              <a:t>der Haltestellen I und II sind anzupassen. </a:t>
            </a:r>
            <a:endParaRPr lang="de-DE" sz="1000" spc="10" dirty="0">
              <a:solidFill>
                <a:srgbClr val="4A6B7A"/>
              </a:solidFill>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6763" y="2168860"/>
            <a:ext cx="4506486" cy="324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75284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899592" y="1609282"/>
            <a:ext cx="4680520" cy="506487"/>
          </a:xfrm>
          <a:prstGeom prst="rect">
            <a:avLst/>
          </a:prstGeom>
        </p:spPr>
        <p:txBody>
          <a:bodyPr/>
          <a:lstStyle>
            <a:lvl1pPr algn="ctr" defTabSz="914400" rtl="0" eaLnBrk="1" latinLnBrk="0" hangingPunct="1">
              <a:spcBef>
                <a:spcPct val="0"/>
              </a:spcBef>
              <a:buNone/>
              <a:defRPr lang="de-DE" sz="1800" b="0" i="0" u="none" strike="noStrike" kern="1200" baseline="0" smtClean="0">
                <a:solidFill>
                  <a:schemeClr val="tx1"/>
                </a:solidFill>
                <a:latin typeface="+mj-lt"/>
                <a:ea typeface="+mj-ea"/>
                <a:cs typeface="+mj-cs"/>
              </a:defRPr>
            </a:lvl1pPr>
          </a:lstStyle>
          <a:p>
            <a:pPr algn="l"/>
            <a:r>
              <a:rPr lang="de-DE" sz="2200" b="1" dirty="0" smtClean="0">
                <a:solidFill>
                  <a:srgbClr val="4A6B7A"/>
                </a:solidFill>
                <a:latin typeface="FranklinGothic-Medium"/>
              </a:rPr>
              <a:t>5. Oberflächenmaterialien </a:t>
            </a:r>
            <a:endParaRPr lang="de-DE" sz="2200" b="1" dirty="0">
              <a:solidFill>
                <a:srgbClr val="4A6B7A"/>
              </a:solidFill>
              <a:latin typeface="FranklinGothic-Medium"/>
            </a:endParaRPr>
          </a:p>
        </p:txBody>
      </p:sp>
      <p:sp>
        <p:nvSpPr>
          <p:cNvPr id="3" name="Textfeld 2"/>
          <p:cNvSpPr txBox="1"/>
          <p:nvPr/>
        </p:nvSpPr>
        <p:spPr>
          <a:xfrm>
            <a:off x="827584" y="2115769"/>
            <a:ext cx="3816423" cy="3619452"/>
          </a:xfrm>
          <a:prstGeom prst="rect">
            <a:avLst/>
          </a:prstGeom>
          <a:solidFill>
            <a:schemeClr val="bg1"/>
          </a:solidFill>
        </p:spPr>
        <p:txBody>
          <a:bodyPr wrap="square" rtlCol="0">
            <a:spAutoFit/>
          </a:bodyPr>
          <a:lstStyle/>
          <a:p>
            <a:pPr>
              <a:lnSpc>
                <a:spcPct val="120000"/>
              </a:lnSpc>
            </a:pPr>
            <a:r>
              <a:rPr lang="de-DE" sz="1300" b="1" dirty="0" smtClean="0">
                <a:solidFill>
                  <a:srgbClr val="B3232D"/>
                </a:solidFill>
                <a:latin typeface="FranklinGothic-Medium"/>
              </a:rPr>
              <a:t>Fahrbahn</a:t>
            </a:r>
          </a:p>
          <a:p>
            <a:pPr>
              <a:lnSpc>
                <a:spcPct val="120000"/>
              </a:lnSpc>
            </a:pPr>
            <a:endParaRPr lang="de-DE" sz="1300" b="1" dirty="0">
              <a:solidFill>
                <a:srgbClr val="B3232D"/>
              </a:solidFill>
              <a:latin typeface="FranklinGothic-Medium"/>
            </a:endParaRPr>
          </a:p>
          <a:p>
            <a:pPr>
              <a:lnSpc>
                <a:spcPct val="120000"/>
              </a:lnSpc>
            </a:pPr>
            <a:r>
              <a:rPr lang="de-DE" sz="1000" dirty="0" smtClean="0">
                <a:solidFill>
                  <a:srgbClr val="4A6B7A"/>
                </a:solidFill>
                <a:latin typeface="Calibri" panose="020F0502020204030204" pitchFamily="34" charset="0"/>
              </a:rPr>
              <a:t>Ausführung in Asphalt</a:t>
            </a:r>
          </a:p>
          <a:p>
            <a:pPr>
              <a:lnSpc>
                <a:spcPct val="120000"/>
              </a:lnSpc>
            </a:pPr>
            <a:endParaRPr lang="de-DE" sz="1300" b="1" dirty="0">
              <a:solidFill>
                <a:srgbClr val="B3232D"/>
              </a:solidFill>
              <a:latin typeface="FranklinGothic-Medium"/>
            </a:endParaRPr>
          </a:p>
          <a:p>
            <a:pPr>
              <a:lnSpc>
                <a:spcPct val="120000"/>
              </a:lnSpc>
            </a:pPr>
            <a:r>
              <a:rPr lang="de-DE" sz="1300" b="1" dirty="0">
                <a:solidFill>
                  <a:srgbClr val="B3232D"/>
                </a:solidFill>
                <a:latin typeface="FranklinGothic-Medium"/>
              </a:rPr>
              <a:t>Geh- und Radwege</a:t>
            </a:r>
          </a:p>
          <a:p>
            <a:pPr>
              <a:lnSpc>
                <a:spcPct val="120000"/>
              </a:lnSpc>
            </a:pPr>
            <a:endParaRPr lang="de-DE" sz="1300" b="1" dirty="0">
              <a:solidFill>
                <a:srgbClr val="B3232D"/>
              </a:solidFill>
              <a:latin typeface="FranklinGothic-Medium"/>
            </a:endParaRPr>
          </a:p>
          <a:p>
            <a:pPr marL="171450" indent="-171450">
              <a:lnSpc>
                <a:spcPct val="120000"/>
              </a:lnSpc>
              <a:buFont typeface="Arial" panose="020B0604020202020204" pitchFamily="34" charset="0"/>
              <a:buChar char="•"/>
            </a:pPr>
            <a:r>
              <a:rPr lang="de-DE" sz="1000" dirty="0">
                <a:solidFill>
                  <a:srgbClr val="4A6B7A"/>
                </a:solidFill>
              </a:rPr>
              <a:t>Das Pflaster und Verlegemuster der Gehwege orientiert sich an </a:t>
            </a:r>
            <a:r>
              <a:rPr lang="de-DE" sz="1000" dirty="0" smtClean="0">
                <a:solidFill>
                  <a:srgbClr val="4A6B7A"/>
                </a:solidFill>
              </a:rPr>
              <a:t>der </a:t>
            </a:r>
            <a:r>
              <a:rPr lang="de-DE" sz="1000" dirty="0">
                <a:solidFill>
                  <a:srgbClr val="4A6B7A"/>
                </a:solidFill>
              </a:rPr>
              <a:t>Gestaltung im Ernst-Thälmann-Ring südlich der Anklamer Straße </a:t>
            </a:r>
            <a:endParaRPr lang="de-DE" sz="1000" dirty="0" smtClean="0">
              <a:solidFill>
                <a:srgbClr val="4A6B7A"/>
              </a:solidFill>
            </a:endParaRPr>
          </a:p>
          <a:p>
            <a:pPr marL="171450" indent="-171450">
              <a:lnSpc>
                <a:spcPct val="120000"/>
              </a:lnSpc>
              <a:buFont typeface="Arial" panose="020B0604020202020204" pitchFamily="34" charset="0"/>
              <a:buChar char="•"/>
            </a:pPr>
            <a:r>
              <a:rPr lang="de-DE" sz="1000" dirty="0" smtClean="0">
                <a:solidFill>
                  <a:srgbClr val="4A6B7A"/>
                </a:solidFill>
                <a:latin typeface="+mj-lt"/>
              </a:rPr>
              <a:t>4-formatiges Rechteckpflaster</a:t>
            </a:r>
          </a:p>
          <a:p>
            <a:pPr marL="171450" indent="-171450">
              <a:lnSpc>
                <a:spcPct val="120000"/>
              </a:lnSpc>
              <a:buFont typeface="Arial" panose="020B0604020202020204" pitchFamily="34" charset="0"/>
              <a:buChar char="•"/>
            </a:pPr>
            <a:r>
              <a:rPr lang="de-DE" sz="1000" dirty="0" smtClean="0">
                <a:solidFill>
                  <a:srgbClr val="4A6B7A"/>
                </a:solidFill>
                <a:latin typeface="+mj-lt"/>
              </a:rPr>
              <a:t>Verlegung im Reihenverband </a:t>
            </a:r>
            <a:endParaRPr lang="de-DE" sz="1000" dirty="0">
              <a:solidFill>
                <a:srgbClr val="4A6B7A"/>
              </a:solidFill>
              <a:latin typeface="+mj-lt"/>
            </a:endParaRPr>
          </a:p>
          <a:p>
            <a:pPr marL="171450" indent="-171450">
              <a:lnSpc>
                <a:spcPct val="120000"/>
              </a:lnSpc>
              <a:buFont typeface="Arial" panose="020B0604020202020204" pitchFamily="34" charset="0"/>
              <a:buChar char="•"/>
            </a:pPr>
            <a:endParaRPr lang="de-DE" sz="1000" dirty="0" smtClean="0">
              <a:solidFill>
                <a:srgbClr val="4A6B7A"/>
              </a:solidFill>
              <a:latin typeface="+mj-lt"/>
            </a:endParaRPr>
          </a:p>
          <a:p>
            <a:pPr marL="171450" indent="-171450">
              <a:lnSpc>
                <a:spcPct val="120000"/>
              </a:lnSpc>
              <a:buFont typeface="Arial" panose="020B0604020202020204" pitchFamily="34" charset="0"/>
              <a:buChar char="•"/>
            </a:pPr>
            <a:endParaRPr lang="de-DE" sz="1000" dirty="0" smtClean="0">
              <a:solidFill>
                <a:srgbClr val="4A6B7A"/>
              </a:solidFill>
              <a:latin typeface="+mj-lt"/>
            </a:endParaRPr>
          </a:p>
          <a:p>
            <a:pPr>
              <a:lnSpc>
                <a:spcPct val="120000"/>
              </a:lnSpc>
            </a:pPr>
            <a:r>
              <a:rPr lang="de-DE" sz="1300" b="1" dirty="0" smtClean="0">
                <a:solidFill>
                  <a:srgbClr val="B3232D"/>
                </a:solidFill>
                <a:latin typeface="FranklinGothic-Medium"/>
              </a:rPr>
              <a:t>Flächenbefestigung um Bäume im Wartestellenbereich</a:t>
            </a:r>
            <a:endParaRPr lang="de-DE" sz="1300" b="1" dirty="0">
              <a:solidFill>
                <a:srgbClr val="B3232D"/>
              </a:solidFill>
              <a:latin typeface="FranklinGothic-Medium"/>
            </a:endParaRPr>
          </a:p>
          <a:p>
            <a:pPr marL="171450" indent="-171450">
              <a:lnSpc>
                <a:spcPct val="120000"/>
              </a:lnSpc>
              <a:buFont typeface="Arial" panose="020B0604020202020204" pitchFamily="34" charset="0"/>
              <a:buChar char="•"/>
            </a:pPr>
            <a:r>
              <a:rPr lang="de-DE" sz="1000" dirty="0" smtClean="0">
                <a:solidFill>
                  <a:srgbClr val="4A6B7A"/>
                </a:solidFill>
                <a:latin typeface="+mj-lt"/>
              </a:rPr>
              <a:t>fester, luft- und wasserdurchlässiger Wege- und </a:t>
            </a:r>
            <a:r>
              <a:rPr lang="de-DE" sz="1000" dirty="0" err="1" smtClean="0">
                <a:solidFill>
                  <a:srgbClr val="4A6B7A"/>
                </a:solidFill>
                <a:latin typeface="+mj-lt"/>
              </a:rPr>
              <a:t>Flächenbelag</a:t>
            </a:r>
            <a:r>
              <a:rPr lang="de-DE" sz="1000" dirty="0" smtClean="0">
                <a:solidFill>
                  <a:srgbClr val="4A6B7A"/>
                </a:solidFill>
                <a:latin typeface="+mj-lt"/>
              </a:rPr>
              <a:t> </a:t>
            </a:r>
          </a:p>
          <a:p>
            <a:pPr marL="171450" indent="-171450">
              <a:lnSpc>
                <a:spcPct val="120000"/>
              </a:lnSpc>
              <a:buFont typeface="Arial" panose="020B0604020202020204" pitchFamily="34" charset="0"/>
              <a:buChar char="•"/>
            </a:pPr>
            <a:r>
              <a:rPr lang="de-DE" sz="1000" dirty="0" smtClean="0">
                <a:solidFill>
                  <a:srgbClr val="4A6B7A"/>
                </a:solidFill>
                <a:latin typeface="+mj-lt"/>
              </a:rPr>
              <a:t>leicht zu pflegen </a:t>
            </a:r>
          </a:p>
          <a:p>
            <a:pPr marL="171450" indent="-171450">
              <a:lnSpc>
                <a:spcPct val="120000"/>
              </a:lnSpc>
              <a:buFont typeface="Arial" panose="020B0604020202020204" pitchFamily="34" charset="0"/>
              <a:buChar char="•"/>
            </a:pPr>
            <a:r>
              <a:rPr lang="de-DE" sz="1000" dirty="0" smtClean="0">
                <a:solidFill>
                  <a:srgbClr val="4A6B7A"/>
                </a:solidFill>
                <a:latin typeface="+mj-lt"/>
              </a:rPr>
              <a:t>fördert nachhaltig die Bodenqualität und die Durchwurzelbarkeit </a:t>
            </a:r>
            <a:endParaRPr lang="de-DE" sz="1000" dirty="0">
              <a:solidFill>
                <a:srgbClr val="4A6B7A"/>
              </a:solidFill>
              <a:latin typeface="+mj-lt"/>
            </a:endParaRPr>
          </a:p>
        </p:txBody>
      </p:sp>
      <p:pic>
        <p:nvPicPr>
          <p:cNvPr id="4" name="Grafik 3"/>
          <p:cNvPicPr>
            <a:picLocks noChangeAspect="1"/>
          </p:cNvPicPr>
          <p:nvPr/>
        </p:nvPicPr>
        <p:blipFill rotWithShape="1">
          <a:blip r:embed="rId2"/>
          <a:srcRect r="6629"/>
          <a:stretch/>
        </p:blipFill>
        <p:spPr>
          <a:xfrm>
            <a:off x="5153103" y="2115769"/>
            <a:ext cx="2623253" cy="1764619"/>
          </a:xfrm>
          <a:prstGeom prst="rect">
            <a:avLst/>
          </a:prstGeom>
        </p:spPr>
      </p:pic>
      <p:pic>
        <p:nvPicPr>
          <p:cNvPr id="5122" name="Picture 2" descr="http://www.luwadur.de/files/upload/bilder/IMG_0735-baumschutz.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3103" y="4041068"/>
            <a:ext cx="2593983" cy="1729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477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899592" y="1609282"/>
            <a:ext cx="4680520" cy="506487"/>
          </a:xfrm>
          <a:prstGeom prst="rect">
            <a:avLst/>
          </a:prstGeom>
        </p:spPr>
        <p:txBody>
          <a:bodyPr/>
          <a:lstStyle>
            <a:lvl1pPr algn="ctr" defTabSz="914400" rtl="0" eaLnBrk="1" latinLnBrk="0" hangingPunct="1">
              <a:spcBef>
                <a:spcPct val="0"/>
              </a:spcBef>
              <a:buNone/>
              <a:defRPr lang="de-DE" sz="1800" b="0" i="0" u="none" strike="noStrike" kern="1200" baseline="0" smtClean="0">
                <a:solidFill>
                  <a:schemeClr val="tx1"/>
                </a:solidFill>
                <a:latin typeface="+mj-lt"/>
                <a:ea typeface="+mj-ea"/>
                <a:cs typeface="+mj-cs"/>
              </a:defRPr>
            </a:lvl1pPr>
          </a:lstStyle>
          <a:p>
            <a:pPr algn="l"/>
            <a:r>
              <a:rPr lang="de-DE" sz="2200" b="1" dirty="0">
                <a:solidFill>
                  <a:srgbClr val="4A6B7A"/>
                </a:solidFill>
                <a:latin typeface="FranklinGothic-Medium"/>
              </a:rPr>
              <a:t>6</a:t>
            </a:r>
            <a:r>
              <a:rPr lang="de-DE" sz="2200" b="1" dirty="0" smtClean="0">
                <a:solidFill>
                  <a:srgbClr val="4A6B7A"/>
                </a:solidFill>
                <a:latin typeface="FranklinGothic-Medium"/>
              </a:rPr>
              <a:t>. Stadtmöblierung</a:t>
            </a:r>
            <a:endParaRPr lang="de-DE" sz="2200" b="1" dirty="0">
              <a:solidFill>
                <a:srgbClr val="4A6B7A"/>
              </a:solidFill>
              <a:latin typeface="FranklinGothic-Medium"/>
            </a:endParaRPr>
          </a:p>
        </p:txBody>
      </p:sp>
      <p:sp>
        <p:nvSpPr>
          <p:cNvPr id="3" name="Textfeld 2"/>
          <p:cNvSpPr txBox="1"/>
          <p:nvPr/>
        </p:nvSpPr>
        <p:spPr>
          <a:xfrm>
            <a:off x="899593" y="2094756"/>
            <a:ext cx="2592287" cy="1495794"/>
          </a:xfrm>
          <a:prstGeom prst="rect">
            <a:avLst/>
          </a:prstGeom>
          <a:solidFill>
            <a:schemeClr val="bg1"/>
          </a:solidFill>
        </p:spPr>
        <p:txBody>
          <a:bodyPr wrap="square" rtlCol="0">
            <a:spAutoFit/>
          </a:bodyPr>
          <a:lstStyle/>
          <a:p>
            <a:pPr>
              <a:lnSpc>
                <a:spcPct val="120000"/>
              </a:lnSpc>
            </a:pPr>
            <a:r>
              <a:rPr lang="de-DE" sz="1300" b="1" dirty="0" smtClean="0">
                <a:solidFill>
                  <a:srgbClr val="B3232D"/>
                </a:solidFill>
                <a:latin typeface="FranklinGothic-Medium"/>
              </a:rPr>
              <a:t>Beleuchtung</a:t>
            </a:r>
          </a:p>
          <a:p>
            <a:pPr>
              <a:lnSpc>
                <a:spcPct val="120000"/>
              </a:lnSpc>
            </a:pPr>
            <a:endParaRPr lang="de-DE" sz="1300" b="1" dirty="0">
              <a:solidFill>
                <a:srgbClr val="B3232D"/>
              </a:solidFill>
              <a:latin typeface="FranklinGothic-Medium"/>
            </a:endParaRPr>
          </a:p>
          <a:p>
            <a:pPr marL="171450" indent="-171450">
              <a:lnSpc>
                <a:spcPct val="120000"/>
              </a:lnSpc>
              <a:buFont typeface="Arial" panose="020B0604020202020204" pitchFamily="34" charset="0"/>
              <a:buChar char="•"/>
            </a:pPr>
            <a:r>
              <a:rPr lang="de-DE" sz="1000" dirty="0" smtClean="0">
                <a:solidFill>
                  <a:srgbClr val="4A6B7A"/>
                </a:solidFill>
                <a:latin typeface="+mj-lt"/>
              </a:rPr>
              <a:t>Sigma 731 FS Pro</a:t>
            </a:r>
          </a:p>
          <a:p>
            <a:pPr marL="171450" indent="-171450">
              <a:lnSpc>
                <a:spcPct val="120000"/>
              </a:lnSpc>
              <a:buFont typeface="Arial" panose="020B0604020202020204" pitchFamily="34" charset="0"/>
              <a:buChar char="•"/>
            </a:pPr>
            <a:endParaRPr lang="de-DE" sz="1000" dirty="0" smtClean="0">
              <a:solidFill>
                <a:srgbClr val="4A6B7A"/>
              </a:solidFill>
              <a:latin typeface="+mj-lt"/>
            </a:endParaRPr>
          </a:p>
          <a:p>
            <a:pPr marL="171450" indent="-171450">
              <a:lnSpc>
                <a:spcPct val="120000"/>
              </a:lnSpc>
              <a:buFont typeface="Arial" panose="020B0604020202020204" pitchFamily="34" charset="0"/>
              <a:buChar char="•"/>
            </a:pPr>
            <a:r>
              <a:rPr lang="de-DE" sz="1000" dirty="0" smtClean="0">
                <a:solidFill>
                  <a:srgbClr val="4A6B7A"/>
                </a:solidFill>
                <a:latin typeface="+mj-lt"/>
              </a:rPr>
              <a:t>Technische LED Straßenbeleuchtung </a:t>
            </a:r>
          </a:p>
          <a:p>
            <a:pPr marL="171450" indent="-171450">
              <a:lnSpc>
                <a:spcPct val="120000"/>
              </a:lnSpc>
              <a:buFont typeface="Arial" panose="020B0604020202020204" pitchFamily="34" charset="0"/>
              <a:buChar char="•"/>
            </a:pPr>
            <a:endParaRPr lang="de-DE" sz="1000" dirty="0" smtClean="0">
              <a:solidFill>
                <a:srgbClr val="4A6B7A"/>
              </a:solidFill>
              <a:latin typeface="+mj-lt"/>
            </a:endParaRPr>
          </a:p>
          <a:p>
            <a:pPr marL="171450" indent="-171450">
              <a:lnSpc>
                <a:spcPct val="120000"/>
              </a:lnSpc>
              <a:buFont typeface="Arial" panose="020B0604020202020204" pitchFamily="34" charset="0"/>
              <a:buChar char="•"/>
            </a:pPr>
            <a:r>
              <a:rPr lang="de-DE" sz="1000" dirty="0" smtClean="0">
                <a:solidFill>
                  <a:srgbClr val="4A6B7A"/>
                </a:solidFill>
                <a:latin typeface="+mj-lt"/>
              </a:rPr>
              <a:t>Hersteller Leuchten GmbH Pasewalk </a:t>
            </a:r>
            <a:endParaRPr lang="de-DE" sz="1000" dirty="0">
              <a:solidFill>
                <a:srgbClr val="4A6B7A"/>
              </a:solidFill>
              <a:latin typeface="+mj-lt"/>
            </a:endParaRP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3908" y="1963638"/>
            <a:ext cx="4781445" cy="3587096"/>
          </a:xfrm>
          <a:prstGeom prst="rect">
            <a:avLst/>
          </a:prstGeom>
        </p:spPr>
      </p:pic>
    </p:spTree>
    <p:extLst>
      <p:ext uri="{BB962C8B-B14F-4D97-AF65-F5344CB8AC3E}">
        <p14:creationId xmlns:p14="http://schemas.microsoft.com/office/powerpoint/2010/main" val="1433931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899592" y="1609282"/>
            <a:ext cx="4680520" cy="506487"/>
          </a:xfrm>
          <a:prstGeom prst="rect">
            <a:avLst/>
          </a:prstGeom>
        </p:spPr>
        <p:txBody>
          <a:bodyPr/>
          <a:lstStyle>
            <a:lvl1pPr algn="ctr" defTabSz="914400" rtl="0" eaLnBrk="1" latinLnBrk="0" hangingPunct="1">
              <a:spcBef>
                <a:spcPct val="0"/>
              </a:spcBef>
              <a:buNone/>
              <a:defRPr lang="de-DE" sz="1800" b="0" i="0" u="none" strike="noStrike" kern="1200" baseline="0" smtClean="0">
                <a:solidFill>
                  <a:schemeClr val="tx1"/>
                </a:solidFill>
                <a:latin typeface="+mj-lt"/>
                <a:ea typeface="+mj-ea"/>
                <a:cs typeface="+mj-cs"/>
              </a:defRPr>
            </a:lvl1pPr>
          </a:lstStyle>
          <a:p>
            <a:pPr algn="l"/>
            <a:r>
              <a:rPr lang="de-DE" sz="2200" b="1" dirty="0" smtClean="0">
                <a:solidFill>
                  <a:srgbClr val="4A6B7A"/>
                </a:solidFill>
                <a:latin typeface="FranklinGothic-Medium"/>
              </a:rPr>
              <a:t>6. Stadtmöblierung</a:t>
            </a:r>
            <a:endParaRPr lang="de-DE" sz="2200" b="1" dirty="0">
              <a:solidFill>
                <a:srgbClr val="4A6B7A"/>
              </a:solidFill>
              <a:latin typeface="FranklinGothic-Medium"/>
            </a:endParaRPr>
          </a:p>
        </p:txBody>
      </p:sp>
      <p:sp>
        <p:nvSpPr>
          <p:cNvPr id="11" name="Textfeld 10"/>
          <p:cNvSpPr txBox="1"/>
          <p:nvPr/>
        </p:nvSpPr>
        <p:spPr>
          <a:xfrm>
            <a:off x="899593" y="2094756"/>
            <a:ext cx="2592287" cy="3157788"/>
          </a:xfrm>
          <a:prstGeom prst="rect">
            <a:avLst/>
          </a:prstGeom>
          <a:solidFill>
            <a:schemeClr val="bg1"/>
          </a:solidFill>
        </p:spPr>
        <p:txBody>
          <a:bodyPr wrap="square" rtlCol="0">
            <a:spAutoFit/>
          </a:bodyPr>
          <a:lstStyle/>
          <a:p>
            <a:pPr>
              <a:lnSpc>
                <a:spcPct val="120000"/>
              </a:lnSpc>
            </a:pPr>
            <a:r>
              <a:rPr lang="de-DE" sz="1300" b="1" dirty="0" smtClean="0">
                <a:solidFill>
                  <a:srgbClr val="B3232D"/>
                </a:solidFill>
                <a:latin typeface="FranklinGothic-Medium"/>
              </a:rPr>
              <a:t>vorhandene Ausstattung</a:t>
            </a:r>
          </a:p>
          <a:p>
            <a:pPr>
              <a:lnSpc>
                <a:spcPct val="120000"/>
              </a:lnSpc>
            </a:pPr>
            <a:endParaRPr lang="de-DE" sz="1300" b="1" dirty="0">
              <a:solidFill>
                <a:srgbClr val="B3232D"/>
              </a:solidFill>
              <a:latin typeface="FranklinGothic-Medium"/>
            </a:endParaRPr>
          </a:p>
          <a:p>
            <a:pPr marL="171450" indent="-171450">
              <a:lnSpc>
                <a:spcPct val="120000"/>
              </a:lnSpc>
              <a:buFont typeface="Arial" panose="020B0604020202020204" pitchFamily="34" charset="0"/>
              <a:buChar char="•"/>
            </a:pPr>
            <a:r>
              <a:rPr lang="de-DE" sz="1000" dirty="0" smtClean="0">
                <a:solidFill>
                  <a:srgbClr val="4A6B7A"/>
                </a:solidFill>
                <a:latin typeface="+mj-lt"/>
              </a:rPr>
              <a:t>Die vorhandene </a:t>
            </a:r>
            <a:r>
              <a:rPr lang="de-DE" sz="1000" dirty="0">
                <a:solidFill>
                  <a:srgbClr val="4A6B7A"/>
                </a:solidFill>
                <a:latin typeface="+mj-lt"/>
              </a:rPr>
              <a:t>winklige Anordnung der Bänke im Quadranten </a:t>
            </a:r>
            <a:r>
              <a:rPr lang="de-DE" sz="1000" dirty="0" smtClean="0">
                <a:solidFill>
                  <a:srgbClr val="4A6B7A"/>
                </a:solidFill>
                <a:latin typeface="+mj-lt"/>
              </a:rPr>
              <a:t>des Gymnasiums wird unter Beachtung vorhandener Leitungen auf </a:t>
            </a:r>
            <a:r>
              <a:rPr lang="de-DE" sz="1000" dirty="0">
                <a:solidFill>
                  <a:srgbClr val="4A6B7A"/>
                </a:solidFill>
                <a:latin typeface="+mj-lt"/>
              </a:rPr>
              <a:t>den gegenüberliegenden Quadranten </a:t>
            </a:r>
            <a:r>
              <a:rPr lang="de-DE" sz="1000" dirty="0" smtClean="0">
                <a:solidFill>
                  <a:srgbClr val="4A6B7A"/>
                </a:solidFill>
                <a:latin typeface="+mj-lt"/>
              </a:rPr>
              <a:t>(Ecke Penny) übertragen</a:t>
            </a:r>
            <a:r>
              <a:rPr lang="de-DE" sz="1000" dirty="0">
                <a:solidFill>
                  <a:srgbClr val="4A6B7A"/>
                </a:solidFill>
                <a:latin typeface="+mj-lt"/>
              </a:rPr>
              <a:t>. </a:t>
            </a:r>
            <a:endParaRPr lang="de-DE" sz="1000" dirty="0" smtClean="0">
              <a:solidFill>
                <a:srgbClr val="4A6B7A"/>
              </a:solidFill>
              <a:latin typeface="+mj-lt"/>
            </a:endParaRPr>
          </a:p>
          <a:p>
            <a:pPr marL="171450" indent="-171450">
              <a:lnSpc>
                <a:spcPct val="120000"/>
              </a:lnSpc>
              <a:buFont typeface="Arial" panose="020B0604020202020204" pitchFamily="34" charset="0"/>
              <a:buChar char="•"/>
            </a:pPr>
            <a:r>
              <a:rPr lang="de-DE" sz="1000" dirty="0" smtClean="0">
                <a:solidFill>
                  <a:srgbClr val="4A6B7A"/>
                </a:solidFill>
                <a:latin typeface="+mj-lt"/>
              </a:rPr>
              <a:t>Neben </a:t>
            </a:r>
            <a:r>
              <a:rPr lang="de-DE" sz="1000" dirty="0">
                <a:solidFill>
                  <a:srgbClr val="4A6B7A"/>
                </a:solidFill>
                <a:latin typeface="+mj-lt"/>
              </a:rPr>
              <a:t>neuen Ausstattungselementen, wie Bänken, </a:t>
            </a:r>
            <a:r>
              <a:rPr lang="de-DE" sz="1000" dirty="0" smtClean="0">
                <a:solidFill>
                  <a:srgbClr val="4A6B7A"/>
                </a:solidFill>
                <a:latin typeface="+mj-lt"/>
              </a:rPr>
              <a:t>Abfallbehältern </a:t>
            </a:r>
            <a:r>
              <a:rPr lang="de-DE" sz="1000" dirty="0">
                <a:solidFill>
                  <a:srgbClr val="4A6B7A"/>
                </a:solidFill>
                <a:latin typeface="+mj-lt"/>
              </a:rPr>
              <a:t>und </a:t>
            </a:r>
            <a:r>
              <a:rPr lang="de-DE" sz="1000" dirty="0" smtClean="0">
                <a:solidFill>
                  <a:srgbClr val="4A6B7A"/>
                </a:solidFill>
                <a:latin typeface="+mj-lt"/>
              </a:rPr>
              <a:t>Fahrradanlehnbügeln</a:t>
            </a:r>
            <a:r>
              <a:rPr lang="de-DE" sz="1000" dirty="0">
                <a:solidFill>
                  <a:srgbClr val="4A6B7A"/>
                </a:solidFill>
                <a:latin typeface="+mj-lt"/>
              </a:rPr>
              <a:t>, wird </a:t>
            </a:r>
            <a:r>
              <a:rPr lang="de-DE" sz="1000" dirty="0" smtClean="0">
                <a:solidFill>
                  <a:srgbClr val="4A6B7A"/>
                </a:solidFill>
                <a:latin typeface="+mj-lt"/>
              </a:rPr>
              <a:t>vorhandenes </a:t>
            </a:r>
            <a:r>
              <a:rPr lang="de-DE" sz="1000" dirty="0">
                <a:solidFill>
                  <a:srgbClr val="4A6B7A"/>
                </a:solidFill>
                <a:latin typeface="+mj-lt"/>
              </a:rPr>
              <a:t>Stadtmobiliar </a:t>
            </a:r>
            <a:r>
              <a:rPr lang="de-DE" sz="1000" dirty="0" smtClean="0">
                <a:solidFill>
                  <a:srgbClr val="4A6B7A"/>
                </a:solidFill>
                <a:latin typeface="+mj-lt"/>
              </a:rPr>
              <a:t>integriert. </a:t>
            </a:r>
          </a:p>
          <a:p>
            <a:pPr marL="171450" indent="-171450">
              <a:lnSpc>
                <a:spcPct val="120000"/>
              </a:lnSpc>
              <a:buFont typeface="Arial" panose="020B0604020202020204" pitchFamily="34" charset="0"/>
              <a:buChar char="•"/>
            </a:pPr>
            <a:r>
              <a:rPr lang="de-DE" sz="1000" dirty="0" smtClean="0">
                <a:solidFill>
                  <a:srgbClr val="4A6B7A"/>
                </a:solidFill>
                <a:latin typeface="+mj-lt"/>
              </a:rPr>
              <a:t>Der DSD Platz wird verlegt und mit Zaun und Bepflanzung ausgestattet.</a:t>
            </a:r>
          </a:p>
          <a:p>
            <a:pPr marL="171450" indent="-171450">
              <a:lnSpc>
                <a:spcPct val="120000"/>
              </a:lnSpc>
              <a:buFont typeface="Arial" panose="020B0604020202020204" pitchFamily="34" charset="0"/>
              <a:buChar char="•"/>
            </a:pPr>
            <a:r>
              <a:rPr lang="de-DE" sz="1000" dirty="0" smtClean="0">
                <a:solidFill>
                  <a:srgbClr val="4A6B7A"/>
                </a:solidFill>
                <a:latin typeface="+mj-lt"/>
              </a:rPr>
              <a:t>Am Gymnasium wird eine abschließbare Müllstellfläche geschaffen. </a:t>
            </a:r>
          </a:p>
          <a:p>
            <a:pPr marL="171450" indent="-171450">
              <a:lnSpc>
                <a:spcPct val="120000"/>
              </a:lnSpc>
              <a:buFont typeface="Arial" panose="020B0604020202020204" pitchFamily="34" charset="0"/>
              <a:buChar char="•"/>
            </a:pPr>
            <a:endParaRPr lang="de-DE" sz="1000" dirty="0">
              <a:solidFill>
                <a:srgbClr val="4A6B7A"/>
              </a:solidFill>
              <a:latin typeface="+mj-lt"/>
            </a:endParaRPr>
          </a:p>
        </p:txBody>
      </p:sp>
      <p:pic>
        <p:nvPicPr>
          <p:cNvPr id="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66111" y="2094756"/>
            <a:ext cx="1539769" cy="2481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6037" y="3284984"/>
            <a:ext cx="3673554" cy="2754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288" y="1613503"/>
            <a:ext cx="1256291" cy="203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02634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899592" y="1609282"/>
            <a:ext cx="4680520" cy="506487"/>
          </a:xfrm>
          <a:prstGeom prst="rect">
            <a:avLst/>
          </a:prstGeom>
        </p:spPr>
        <p:txBody>
          <a:bodyPr/>
          <a:lstStyle>
            <a:lvl1pPr algn="ctr" defTabSz="914400" rtl="0" eaLnBrk="1" latinLnBrk="0" hangingPunct="1">
              <a:spcBef>
                <a:spcPct val="0"/>
              </a:spcBef>
              <a:buNone/>
              <a:defRPr lang="de-DE" sz="1800" b="0" i="0" u="none" strike="noStrike" kern="1200" baseline="0" smtClean="0">
                <a:solidFill>
                  <a:schemeClr val="tx1"/>
                </a:solidFill>
                <a:latin typeface="+mj-lt"/>
                <a:ea typeface="+mj-ea"/>
                <a:cs typeface="+mj-cs"/>
              </a:defRPr>
            </a:lvl1pPr>
          </a:lstStyle>
          <a:p>
            <a:pPr algn="l"/>
            <a:r>
              <a:rPr lang="de-DE" sz="2200" b="1" dirty="0">
                <a:solidFill>
                  <a:srgbClr val="4A6B7A"/>
                </a:solidFill>
                <a:latin typeface="FranklinGothic-Medium"/>
              </a:rPr>
              <a:t>6</a:t>
            </a:r>
            <a:r>
              <a:rPr lang="de-DE" sz="2200" b="1" dirty="0" smtClean="0">
                <a:solidFill>
                  <a:srgbClr val="4A6B7A"/>
                </a:solidFill>
                <a:latin typeface="FranklinGothic-Medium"/>
              </a:rPr>
              <a:t>. </a:t>
            </a:r>
            <a:r>
              <a:rPr lang="de-DE" sz="2200" b="1" dirty="0" err="1" smtClean="0">
                <a:solidFill>
                  <a:srgbClr val="4A6B7A"/>
                </a:solidFill>
                <a:latin typeface="FranklinGothic-Medium"/>
              </a:rPr>
              <a:t>Stadtmöbelierung</a:t>
            </a:r>
            <a:endParaRPr lang="de-DE" sz="2200" b="1" dirty="0">
              <a:solidFill>
                <a:srgbClr val="4A6B7A"/>
              </a:solidFill>
              <a:latin typeface="FranklinGothic-Medium"/>
            </a:endParaRPr>
          </a:p>
        </p:txBody>
      </p:sp>
      <p:sp>
        <p:nvSpPr>
          <p:cNvPr id="3" name="Textfeld 2"/>
          <p:cNvSpPr txBox="1"/>
          <p:nvPr/>
        </p:nvSpPr>
        <p:spPr>
          <a:xfrm>
            <a:off x="899593" y="2094756"/>
            <a:ext cx="2592287" cy="3397853"/>
          </a:xfrm>
          <a:prstGeom prst="rect">
            <a:avLst/>
          </a:prstGeom>
          <a:solidFill>
            <a:schemeClr val="bg1"/>
          </a:solidFill>
        </p:spPr>
        <p:txBody>
          <a:bodyPr wrap="square" rtlCol="0">
            <a:spAutoFit/>
          </a:bodyPr>
          <a:lstStyle/>
          <a:p>
            <a:pPr>
              <a:lnSpc>
                <a:spcPct val="120000"/>
              </a:lnSpc>
            </a:pPr>
            <a:r>
              <a:rPr lang="de-DE" sz="1300" b="1" dirty="0" smtClean="0">
                <a:solidFill>
                  <a:srgbClr val="B3232D"/>
                </a:solidFill>
                <a:latin typeface="FranklinGothic-Medium"/>
              </a:rPr>
              <a:t>Fahrradanlehnbügel</a:t>
            </a:r>
          </a:p>
          <a:p>
            <a:pPr>
              <a:lnSpc>
                <a:spcPct val="120000"/>
              </a:lnSpc>
            </a:pPr>
            <a:endParaRPr lang="de-DE" sz="1300" b="1" dirty="0">
              <a:solidFill>
                <a:srgbClr val="B3232D"/>
              </a:solidFill>
              <a:latin typeface="FranklinGothic-Medium"/>
            </a:endParaRPr>
          </a:p>
          <a:p>
            <a:pPr marL="171450" indent="-171450">
              <a:lnSpc>
                <a:spcPct val="120000"/>
              </a:lnSpc>
              <a:buFont typeface="Arial" panose="020B0604020202020204" pitchFamily="34" charset="0"/>
              <a:buChar char="•"/>
            </a:pPr>
            <a:r>
              <a:rPr lang="de-DE" sz="1000" dirty="0" smtClean="0">
                <a:solidFill>
                  <a:srgbClr val="4A6B7A"/>
                </a:solidFill>
                <a:latin typeface="+mj-lt"/>
              </a:rPr>
              <a:t>Kreuzberger Bügel</a:t>
            </a:r>
          </a:p>
          <a:p>
            <a:pPr marL="171450" indent="-171450">
              <a:lnSpc>
                <a:spcPct val="120000"/>
              </a:lnSpc>
              <a:buFont typeface="Arial" panose="020B0604020202020204" pitchFamily="34" charset="0"/>
              <a:buChar char="•"/>
            </a:pPr>
            <a:endParaRPr lang="de-DE" sz="1000" dirty="0" smtClean="0">
              <a:solidFill>
                <a:srgbClr val="4A6B7A"/>
              </a:solidFill>
              <a:latin typeface="+mj-lt"/>
            </a:endParaRPr>
          </a:p>
          <a:p>
            <a:pPr marL="171450" indent="-171450">
              <a:lnSpc>
                <a:spcPct val="120000"/>
              </a:lnSpc>
              <a:buFont typeface="Arial" panose="020B0604020202020204" pitchFamily="34" charset="0"/>
              <a:buChar char="•"/>
            </a:pPr>
            <a:r>
              <a:rPr lang="de-DE" sz="1000" dirty="0" smtClean="0">
                <a:solidFill>
                  <a:srgbClr val="4A6B7A"/>
                </a:solidFill>
                <a:latin typeface="+mj-lt"/>
              </a:rPr>
              <a:t>Fahrradständer aus gebogenem Stahlrohr oder Edelstahlrohr</a:t>
            </a:r>
          </a:p>
          <a:p>
            <a:pPr marL="171450" indent="-171450">
              <a:lnSpc>
                <a:spcPct val="120000"/>
              </a:lnSpc>
              <a:buFont typeface="Arial" panose="020B0604020202020204" pitchFamily="34" charset="0"/>
              <a:buChar char="•"/>
            </a:pPr>
            <a:endParaRPr lang="de-DE" sz="1000" dirty="0" smtClean="0">
              <a:solidFill>
                <a:srgbClr val="4A6B7A"/>
              </a:solidFill>
              <a:latin typeface="+mj-lt"/>
            </a:endParaRPr>
          </a:p>
          <a:p>
            <a:pPr marL="171450" indent="-171450">
              <a:lnSpc>
                <a:spcPct val="120000"/>
              </a:lnSpc>
              <a:buFont typeface="Arial" panose="020B0604020202020204" pitchFamily="34" charset="0"/>
              <a:buChar char="•"/>
            </a:pPr>
            <a:r>
              <a:rPr lang="de-DE" sz="1000" dirty="0">
                <a:solidFill>
                  <a:srgbClr val="4A6B7A"/>
                </a:solidFill>
              </a:rPr>
              <a:t>Hersteller </a:t>
            </a:r>
            <a:r>
              <a:rPr lang="de-DE" sz="1000" dirty="0" smtClean="0">
                <a:solidFill>
                  <a:srgbClr val="4A6B7A"/>
                </a:solidFill>
              </a:rPr>
              <a:t> </a:t>
            </a:r>
            <a:r>
              <a:rPr lang="de-DE" sz="1000" dirty="0" smtClean="0">
                <a:solidFill>
                  <a:srgbClr val="4A6B7A"/>
                </a:solidFill>
                <a:latin typeface="+mj-lt"/>
              </a:rPr>
              <a:t>ABEX Stahlbau</a:t>
            </a:r>
          </a:p>
          <a:p>
            <a:pPr marL="171450" indent="-171450">
              <a:lnSpc>
                <a:spcPct val="120000"/>
              </a:lnSpc>
              <a:buFont typeface="Arial" panose="020B0604020202020204" pitchFamily="34" charset="0"/>
              <a:buChar char="•"/>
            </a:pPr>
            <a:endParaRPr lang="de-DE" sz="1000" dirty="0">
              <a:solidFill>
                <a:srgbClr val="4A6B7A"/>
              </a:solidFill>
              <a:latin typeface="+mj-lt"/>
            </a:endParaRPr>
          </a:p>
          <a:p>
            <a:pPr>
              <a:lnSpc>
                <a:spcPct val="120000"/>
              </a:lnSpc>
            </a:pPr>
            <a:r>
              <a:rPr lang="de-DE" sz="1300" b="1" dirty="0">
                <a:solidFill>
                  <a:srgbClr val="B3232D"/>
                </a:solidFill>
                <a:latin typeface="FranklinGothic-Medium"/>
              </a:rPr>
              <a:t>Abfallbehälter</a:t>
            </a:r>
          </a:p>
          <a:p>
            <a:pPr>
              <a:lnSpc>
                <a:spcPct val="120000"/>
              </a:lnSpc>
            </a:pPr>
            <a:endParaRPr lang="de-DE" sz="1000" dirty="0">
              <a:solidFill>
                <a:srgbClr val="4A6B7A"/>
              </a:solidFill>
              <a:latin typeface="+mj-lt"/>
            </a:endParaRPr>
          </a:p>
          <a:p>
            <a:pPr marL="171450" indent="-171450">
              <a:lnSpc>
                <a:spcPct val="120000"/>
              </a:lnSpc>
              <a:buFont typeface="Arial" panose="020B0604020202020204" pitchFamily="34" charset="0"/>
              <a:buChar char="•"/>
            </a:pPr>
            <a:r>
              <a:rPr lang="de-DE" sz="1000" dirty="0" smtClean="0">
                <a:solidFill>
                  <a:srgbClr val="4A6B7A"/>
                </a:solidFill>
                <a:latin typeface="+mj-lt"/>
              </a:rPr>
              <a:t>Typ: Essen</a:t>
            </a:r>
          </a:p>
          <a:p>
            <a:pPr marL="171450" indent="-171450">
              <a:lnSpc>
                <a:spcPct val="120000"/>
              </a:lnSpc>
              <a:buFont typeface="Arial" panose="020B0604020202020204" pitchFamily="34" charset="0"/>
              <a:buChar char="•"/>
            </a:pPr>
            <a:endParaRPr lang="de-DE" sz="1000" dirty="0">
              <a:solidFill>
                <a:srgbClr val="4A6B7A"/>
              </a:solidFill>
              <a:latin typeface="+mj-lt"/>
            </a:endParaRPr>
          </a:p>
          <a:p>
            <a:pPr marL="171450" indent="-171450">
              <a:lnSpc>
                <a:spcPct val="120000"/>
              </a:lnSpc>
              <a:buFont typeface="Arial" panose="020B0604020202020204" pitchFamily="34" charset="0"/>
              <a:buChar char="•"/>
            </a:pPr>
            <a:r>
              <a:rPr lang="de-DE" sz="1000" dirty="0" smtClean="0">
                <a:solidFill>
                  <a:srgbClr val="4A6B7A"/>
                </a:solidFill>
                <a:latin typeface="+mj-lt"/>
              </a:rPr>
              <a:t>Abfallbehälter aus Edelstahl, aufgeständert, komplett feuerverzinkt  </a:t>
            </a:r>
            <a:endParaRPr lang="de-DE" sz="1000" dirty="0">
              <a:solidFill>
                <a:srgbClr val="4A6B7A"/>
              </a:solidFill>
              <a:latin typeface="+mj-lt"/>
            </a:endParaRPr>
          </a:p>
          <a:p>
            <a:pPr marL="171450" indent="-171450">
              <a:lnSpc>
                <a:spcPct val="120000"/>
              </a:lnSpc>
              <a:buFont typeface="Arial" panose="020B0604020202020204" pitchFamily="34" charset="0"/>
              <a:buChar char="•"/>
            </a:pPr>
            <a:endParaRPr lang="de-DE" sz="1000" dirty="0">
              <a:solidFill>
                <a:srgbClr val="4A6B7A"/>
              </a:solidFill>
              <a:latin typeface="+mj-lt"/>
            </a:endParaRPr>
          </a:p>
          <a:p>
            <a:pPr marL="171450" indent="-171450">
              <a:lnSpc>
                <a:spcPct val="120000"/>
              </a:lnSpc>
              <a:buFont typeface="Arial" panose="020B0604020202020204" pitchFamily="34" charset="0"/>
              <a:buChar char="•"/>
            </a:pPr>
            <a:r>
              <a:rPr lang="de-DE" sz="1000" dirty="0">
                <a:solidFill>
                  <a:srgbClr val="4A6B7A"/>
                </a:solidFill>
              </a:rPr>
              <a:t>Hersteller </a:t>
            </a:r>
            <a:r>
              <a:rPr lang="de-DE" sz="1000" dirty="0" smtClean="0">
                <a:solidFill>
                  <a:srgbClr val="4A6B7A"/>
                </a:solidFill>
                <a:latin typeface="+mj-lt"/>
              </a:rPr>
              <a:t>WETZ </a:t>
            </a:r>
            <a:r>
              <a:rPr lang="de-DE" sz="1000" dirty="0">
                <a:solidFill>
                  <a:srgbClr val="4A6B7A"/>
                </a:solidFill>
                <a:latin typeface="+mj-lt"/>
              </a:rPr>
              <a:t>Außenraum-Elemente</a:t>
            </a:r>
          </a:p>
        </p:txBody>
      </p:sp>
      <p:pic>
        <p:nvPicPr>
          <p:cNvPr id="1026" name="Picture 2" descr="https://abex-berlin.de/wp-content/uploads/Produkte/Fs30/Fahrradstaener-Foto-07-Fs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6822" y="2094756"/>
            <a:ext cx="2378360" cy="2378360"/>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p:cNvPicPr>
            <a:picLocks noChangeAspect="1"/>
          </p:cNvPicPr>
          <p:nvPr/>
        </p:nvPicPr>
        <p:blipFill rotWithShape="1">
          <a:blip r:embed="rId3"/>
          <a:srcRect l="21055" r="12972"/>
          <a:stretch/>
        </p:blipFill>
        <p:spPr>
          <a:xfrm>
            <a:off x="3995936" y="3645024"/>
            <a:ext cx="2202256" cy="2357636"/>
          </a:xfrm>
          <a:prstGeom prst="rect">
            <a:avLst/>
          </a:prstGeom>
        </p:spPr>
      </p:pic>
    </p:spTree>
    <p:extLst>
      <p:ext uri="{BB962C8B-B14F-4D97-AF65-F5344CB8AC3E}">
        <p14:creationId xmlns:p14="http://schemas.microsoft.com/office/powerpoint/2010/main" val="3793742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899592" y="1609282"/>
            <a:ext cx="4680520" cy="506487"/>
          </a:xfrm>
          <a:prstGeom prst="rect">
            <a:avLst/>
          </a:prstGeom>
        </p:spPr>
        <p:txBody>
          <a:bodyPr/>
          <a:lstStyle>
            <a:lvl1pPr algn="ctr" defTabSz="914400" rtl="0" eaLnBrk="1" latinLnBrk="0" hangingPunct="1">
              <a:spcBef>
                <a:spcPct val="0"/>
              </a:spcBef>
              <a:buNone/>
              <a:defRPr lang="de-DE" sz="1800" b="0" i="0" u="none" strike="noStrike" kern="1200" baseline="0" smtClean="0">
                <a:solidFill>
                  <a:schemeClr val="tx1"/>
                </a:solidFill>
                <a:latin typeface="+mj-lt"/>
                <a:ea typeface="+mj-ea"/>
                <a:cs typeface="+mj-cs"/>
              </a:defRPr>
            </a:lvl1pPr>
          </a:lstStyle>
          <a:p>
            <a:pPr algn="l"/>
            <a:r>
              <a:rPr lang="de-DE" sz="2200" b="1" dirty="0" smtClean="0">
                <a:solidFill>
                  <a:srgbClr val="4A6B7A"/>
                </a:solidFill>
                <a:latin typeface="FranklinGothic-Medium"/>
              </a:rPr>
              <a:t>6. </a:t>
            </a:r>
            <a:r>
              <a:rPr lang="de-DE" sz="2200" b="1" dirty="0" err="1" smtClean="0">
                <a:solidFill>
                  <a:srgbClr val="4A6B7A"/>
                </a:solidFill>
                <a:latin typeface="FranklinGothic-Medium"/>
              </a:rPr>
              <a:t>Stadtmöbelierung</a:t>
            </a:r>
            <a:endParaRPr lang="de-DE" sz="2200" b="1" dirty="0">
              <a:solidFill>
                <a:srgbClr val="4A6B7A"/>
              </a:solidFill>
              <a:latin typeface="FranklinGothic-Medium"/>
            </a:endParaRPr>
          </a:p>
        </p:txBody>
      </p:sp>
      <p:sp>
        <p:nvSpPr>
          <p:cNvPr id="3" name="Textfeld 2"/>
          <p:cNvSpPr txBox="1"/>
          <p:nvPr/>
        </p:nvSpPr>
        <p:spPr>
          <a:xfrm>
            <a:off x="899593" y="2094756"/>
            <a:ext cx="2592287" cy="1680460"/>
          </a:xfrm>
          <a:prstGeom prst="rect">
            <a:avLst/>
          </a:prstGeom>
          <a:solidFill>
            <a:schemeClr val="bg1"/>
          </a:solidFill>
        </p:spPr>
        <p:txBody>
          <a:bodyPr wrap="square" rtlCol="0">
            <a:spAutoFit/>
          </a:bodyPr>
          <a:lstStyle/>
          <a:p>
            <a:pPr>
              <a:lnSpc>
                <a:spcPct val="120000"/>
              </a:lnSpc>
            </a:pPr>
            <a:r>
              <a:rPr lang="de-DE" sz="1300" b="1" dirty="0" smtClean="0">
                <a:solidFill>
                  <a:srgbClr val="B3232D"/>
                </a:solidFill>
                <a:latin typeface="FranklinGothic-Medium"/>
              </a:rPr>
              <a:t>Bank</a:t>
            </a:r>
          </a:p>
          <a:p>
            <a:pPr>
              <a:lnSpc>
                <a:spcPct val="120000"/>
              </a:lnSpc>
            </a:pPr>
            <a:endParaRPr lang="de-DE" sz="1300" b="1" dirty="0">
              <a:solidFill>
                <a:srgbClr val="B3232D"/>
              </a:solidFill>
              <a:latin typeface="FranklinGothic-Medium"/>
            </a:endParaRPr>
          </a:p>
          <a:p>
            <a:pPr marL="171450" indent="-171450">
              <a:lnSpc>
                <a:spcPct val="120000"/>
              </a:lnSpc>
              <a:buFont typeface="Arial" panose="020B0604020202020204" pitchFamily="34" charset="0"/>
              <a:buChar char="•"/>
            </a:pPr>
            <a:r>
              <a:rPr lang="de-DE" sz="1000" dirty="0" smtClean="0">
                <a:solidFill>
                  <a:srgbClr val="4A6B7A"/>
                </a:solidFill>
                <a:latin typeface="+mj-lt"/>
              </a:rPr>
              <a:t>Bank 2000</a:t>
            </a:r>
          </a:p>
          <a:p>
            <a:pPr marL="171450" indent="-171450">
              <a:lnSpc>
                <a:spcPct val="120000"/>
              </a:lnSpc>
              <a:buFont typeface="Arial" panose="020B0604020202020204" pitchFamily="34" charset="0"/>
              <a:buChar char="•"/>
            </a:pPr>
            <a:endParaRPr lang="de-DE" sz="1000" dirty="0" smtClean="0">
              <a:solidFill>
                <a:srgbClr val="4A6B7A"/>
              </a:solidFill>
              <a:latin typeface="+mj-lt"/>
            </a:endParaRPr>
          </a:p>
          <a:p>
            <a:pPr marL="171450" indent="-171450">
              <a:lnSpc>
                <a:spcPct val="120000"/>
              </a:lnSpc>
              <a:buFont typeface="Arial" panose="020B0604020202020204" pitchFamily="34" charset="0"/>
              <a:buChar char="•"/>
            </a:pPr>
            <a:r>
              <a:rPr lang="de-DE" sz="1000" dirty="0" smtClean="0">
                <a:solidFill>
                  <a:srgbClr val="4A6B7A"/>
                </a:solidFill>
                <a:latin typeface="+mj-lt"/>
              </a:rPr>
              <a:t>Bohlen aus Kunststoff, verschraubt mit Spezialedelstahlschrauben. </a:t>
            </a:r>
          </a:p>
          <a:p>
            <a:pPr marL="171450" indent="-171450">
              <a:lnSpc>
                <a:spcPct val="120000"/>
              </a:lnSpc>
              <a:buFont typeface="Arial" panose="020B0604020202020204" pitchFamily="34" charset="0"/>
              <a:buChar char="•"/>
            </a:pPr>
            <a:endParaRPr lang="de-DE" sz="1000" dirty="0" smtClean="0">
              <a:solidFill>
                <a:srgbClr val="4A6B7A"/>
              </a:solidFill>
              <a:latin typeface="+mj-lt"/>
            </a:endParaRPr>
          </a:p>
          <a:p>
            <a:pPr marL="171450" indent="-171450">
              <a:lnSpc>
                <a:spcPct val="120000"/>
              </a:lnSpc>
              <a:buFont typeface="Arial" panose="020B0604020202020204" pitchFamily="34" charset="0"/>
              <a:buChar char="•"/>
            </a:pPr>
            <a:r>
              <a:rPr lang="de-DE" sz="1000" dirty="0">
                <a:solidFill>
                  <a:srgbClr val="4A6B7A"/>
                </a:solidFill>
              </a:rPr>
              <a:t>Hersteller </a:t>
            </a:r>
            <a:r>
              <a:rPr lang="de-DE" sz="1000" dirty="0" smtClean="0">
                <a:solidFill>
                  <a:srgbClr val="4A6B7A"/>
                </a:solidFill>
                <a:latin typeface="+mj-lt"/>
              </a:rPr>
              <a:t>WETZ </a:t>
            </a:r>
            <a:r>
              <a:rPr lang="de-DE" sz="1000" dirty="0">
                <a:solidFill>
                  <a:srgbClr val="4A6B7A"/>
                </a:solidFill>
                <a:latin typeface="+mj-lt"/>
              </a:rPr>
              <a:t>Außenraum-Elemente</a:t>
            </a:r>
          </a:p>
        </p:txBody>
      </p:sp>
      <p:pic>
        <p:nvPicPr>
          <p:cNvPr id="5" name="Grafik 4"/>
          <p:cNvPicPr>
            <a:picLocks noChangeAspect="1"/>
          </p:cNvPicPr>
          <p:nvPr/>
        </p:nvPicPr>
        <p:blipFill rotWithShape="1">
          <a:blip r:embed="rId2"/>
          <a:srcRect l="5371" t="11807" r="17220" b="2574"/>
          <a:stretch/>
        </p:blipFill>
        <p:spPr>
          <a:xfrm>
            <a:off x="3599892" y="2115769"/>
            <a:ext cx="4816226" cy="3478386"/>
          </a:xfrm>
          <a:prstGeom prst="rect">
            <a:avLst/>
          </a:prstGeom>
        </p:spPr>
      </p:pic>
      <p:sp>
        <p:nvSpPr>
          <p:cNvPr id="7" name="Rechteck 6"/>
          <p:cNvSpPr/>
          <p:nvPr/>
        </p:nvSpPr>
        <p:spPr>
          <a:xfrm>
            <a:off x="7668344" y="4509120"/>
            <a:ext cx="900100" cy="1332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12522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899592" y="1609282"/>
            <a:ext cx="4680520" cy="506487"/>
          </a:xfrm>
          <a:prstGeom prst="rect">
            <a:avLst/>
          </a:prstGeom>
        </p:spPr>
        <p:txBody>
          <a:bodyPr/>
          <a:lstStyle>
            <a:lvl1pPr algn="ctr" defTabSz="914400" rtl="0" eaLnBrk="1" latinLnBrk="0" hangingPunct="1">
              <a:spcBef>
                <a:spcPct val="0"/>
              </a:spcBef>
              <a:buNone/>
              <a:defRPr lang="de-DE" sz="1800" b="0" i="0" u="none" strike="noStrike" kern="1200" baseline="0" smtClean="0">
                <a:solidFill>
                  <a:schemeClr val="tx1"/>
                </a:solidFill>
                <a:latin typeface="+mj-lt"/>
                <a:ea typeface="+mj-ea"/>
                <a:cs typeface="+mj-cs"/>
              </a:defRPr>
            </a:lvl1pPr>
          </a:lstStyle>
          <a:p>
            <a:pPr algn="l"/>
            <a:r>
              <a:rPr lang="de-DE" sz="2200" b="1" dirty="0">
                <a:solidFill>
                  <a:srgbClr val="4A6B7A"/>
                </a:solidFill>
                <a:latin typeface="FranklinGothic-Medium"/>
              </a:rPr>
              <a:t>7</a:t>
            </a:r>
            <a:r>
              <a:rPr lang="de-DE" sz="2200" b="1" dirty="0" smtClean="0">
                <a:solidFill>
                  <a:srgbClr val="4A6B7A"/>
                </a:solidFill>
                <a:latin typeface="FranklinGothic-Medium"/>
              </a:rPr>
              <a:t>. Bepflanzung</a:t>
            </a:r>
            <a:endParaRPr lang="de-DE" sz="2200" b="1" dirty="0">
              <a:solidFill>
                <a:srgbClr val="4A6B7A"/>
              </a:solidFill>
              <a:latin typeface="FranklinGothic-Medium"/>
            </a:endParaRPr>
          </a:p>
        </p:txBody>
      </p:sp>
      <p:sp>
        <p:nvSpPr>
          <p:cNvPr id="3" name="Textfeld 2"/>
          <p:cNvSpPr txBox="1"/>
          <p:nvPr/>
        </p:nvSpPr>
        <p:spPr>
          <a:xfrm>
            <a:off x="899593" y="2094756"/>
            <a:ext cx="4392487" cy="3600986"/>
          </a:xfrm>
          <a:prstGeom prst="rect">
            <a:avLst/>
          </a:prstGeom>
          <a:solidFill>
            <a:schemeClr val="bg1"/>
          </a:solidFill>
        </p:spPr>
        <p:txBody>
          <a:bodyPr wrap="square" rtlCol="0">
            <a:spAutoFit/>
          </a:bodyPr>
          <a:lstStyle/>
          <a:p>
            <a:pPr>
              <a:lnSpc>
                <a:spcPct val="120000"/>
              </a:lnSpc>
            </a:pPr>
            <a:r>
              <a:rPr lang="de-DE" sz="1000" dirty="0" smtClean="0">
                <a:solidFill>
                  <a:srgbClr val="4A6B7A"/>
                </a:solidFill>
              </a:rPr>
              <a:t>Mit </a:t>
            </a:r>
            <a:r>
              <a:rPr lang="de-DE" sz="1000" dirty="0">
                <a:solidFill>
                  <a:srgbClr val="4A6B7A"/>
                </a:solidFill>
              </a:rPr>
              <a:t>der gezielten Pflanzung von Alleebäumen und Gestaltung der Grünflächen wird den im Greifswalder Landschaftsplan erwähnten „Defiziten in der </a:t>
            </a:r>
            <a:r>
              <a:rPr lang="de-DE" sz="1000" dirty="0" err="1">
                <a:solidFill>
                  <a:srgbClr val="4A6B7A"/>
                </a:solidFill>
              </a:rPr>
              <a:t>Durchgrünung</a:t>
            </a:r>
            <a:r>
              <a:rPr lang="de-DE" sz="1000" dirty="0">
                <a:solidFill>
                  <a:srgbClr val="4A6B7A"/>
                </a:solidFill>
              </a:rPr>
              <a:t>“ entgegengewirkt. </a:t>
            </a:r>
            <a:endParaRPr lang="de-DE" sz="1000" dirty="0" smtClean="0">
              <a:solidFill>
                <a:srgbClr val="4A6B7A"/>
              </a:solidFill>
            </a:endParaRPr>
          </a:p>
          <a:p>
            <a:pPr>
              <a:lnSpc>
                <a:spcPct val="120000"/>
              </a:lnSpc>
            </a:pPr>
            <a:endParaRPr lang="de-DE" sz="1000" dirty="0" smtClean="0">
              <a:solidFill>
                <a:srgbClr val="4A6B7A"/>
              </a:solidFill>
            </a:endParaRPr>
          </a:p>
          <a:p>
            <a:pPr marL="171450" indent="-171450">
              <a:lnSpc>
                <a:spcPct val="120000"/>
              </a:lnSpc>
              <a:buFont typeface="Arial" panose="020B0604020202020204" pitchFamily="34" charset="0"/>
              <a:buChar char="•"/>
            </a:pPr>
            <a:r>
              <a:rPr lang="de-DE" sz="1000" dirty="0" err="1" smtClean="0">
                <a:solidFill>
                  <a:srgbClr val="4A6B7A"/>
                </a:solidFill>
              </a:rPr>
              <a:t>Tilia</a:t>
            </a:r>
            <a:r>
              <a:rPr lang="de-DE" sz="1000" dirty="0" smtClean="0">
                <a:solidFill>
                  <a:srgbClr val="4A6B7A"/>
                </a:solidFill>
              </a:rPr>
              <a:t> </a:t>
            </a:r>
            <a:r>
              <a:rPr lang="de-DE" sz="1000" dirty="0" err="1" smtClean="0">
                <a:solidFill>
                  <a:srgbClr val="4A6B7A"/>
                </a:solidFill>
              </a:rPr>
              <a:t>cordata</a:t>
            </a:r>
            <a:r>
              <a:rPr lang="de-DE" sz="1000" dirty="0" smtClean="0">
                <a:solidFill>
                  <a:srgbClr val="4A6B7A"/>
                </a:solidFill>
              </a:rPr>
              <a:t> ‚</a:t>
            </a:r>
            <a:r>
              <a:rPr lang="de-DE" sz="1000" dirty="0" err="1" smtClean="0">
                <a:solidFill>
                  <a:srgbClr val="4A6B7A"/>
                </a:solidFill>
              </a:rPr>
              <a:t>Greenspire</a:t>
            </a:r>
            <a:r>
              <a:rPr lang="de-DE" sz="1000" dirty="0" smtClean="0">
                <a:solidFill>
                  <a:srgbClr val="4A6B7A"/>
                </a:solidFill>
              </a:rPr>
              <a:t>‘ – Winterlinde</a:t>
            </a:r>
          </a:p>
          <a:p>
            <a:pPr marL="628650" lvl="1" indent="-171450">
              <a:lnSpc>
                <a:spcPct val="120000"/>
              </a:lnSpc>
              <a:buFont typeface="Arial" panose="020B0604020202020204" pitchFamily="34" charset="0"/>
              <a:buChar char="•"/>
            </a:pPr>
            <a:r>
              <a:rPr lang="de-DE" sz="1000" dirty="0">
                <a:solidFill>
                  <a:srgbClr val="4A6B7A"/>
                </a:solidFill>
              </a:rPr>
              <a:t>Mittelgroßer Baum mit regelmäßigem Wuchs, </a:t>
            </a:r>
            <a:r>
              <a:rPr lang="de-DE" sz="1000" dirty="0" smtClean="0">
                <a:solidFill>
                  <a:srgbClr val="4A6B7A"/>
                </a:solidFill>
              </a:rPr>
              <a:t>dichtgeschlossene </a:t>
            </a:r>
            <a:r>
              <a:rPr lang="de-DE" sz="1000" dirty="0">
                <a:solidFill>
                  <a:srgbClr val="4A6B7A"/>
                </a:solidFill>
              </a:rPr>
              <a:t>Baumkrone</a:t>
            </a:r>
          </a:p>
          <a:p>
            <a:pPr marL="628650" lvl="1" indent="-171450">
              <a:lnSpc>
                <a:spcPct val="120000"/>
              </a:lnSpc>
              <a:buFont typeface="Arial" panose="020B0604020202020204" pitchFamily="34" charset="0"/>
              <a:buChar char="•"/>
            </a:pPr>
            <a:r>
              <a:rPr lang="de-DE" sz="1000" dirty="0">
                <a:solidFill>
                  <a:srgbClr val="4A6B7A"/>
                </a:solidFill>
              </a:rPr>
              <a:t>Sommergrün</a:t>
            </a:r>
          </a:p>
          <a:p>
            <a:pPr marL="628650" lvl="1" indent="-171450">
              <a:lnSpc>
                <a:spcPct val="120000"/>
              </a:lnSpc>
              <a:buFont typeface="Arial" panose="020B0604020202020204" pitchFamily="34" charset="0"/>
              <a:buChar char="•"/>
            </a:pPr>
            <a:r>
              <a:rPr lang="de-DE" sz="1000" dirty="0">
                <a:solidFill>
                  <a:srgbClr val="4A6B7A"/>
                </a:solidFill>
              </a:rPr>
              <a:t>Idealer Straßen- und Alleenbaum</a:t>
            </a:r>
            <a:r>
              <a:rPr lang="de-DE" sz="1000" dirty="0" smtClean="0">
                <a:solidFill>
                  <a:srgbClr val="4A6B7A"/>
                </a:solidFill>
              </a:rPr>
              <a:t>, </a:t>
            </a:r>
            <a:r>
              <a:rPr lang="de-DE" sz="1000" dirty="0">
                <a:solidFill>
                  <a:srgbClr val="4A6B7A"/>
                </a:solidFill>
              </a:rPr>
              <a:t>sehr robust und frosthart </a:t>
            </a:r>
            <a:endParaRPr lang="de-DE" sz="1000" dirty="0" smtClean="0">
              <a:solidFill>
                <a:srgbClr val="4A6B7A"/>
              </a:solidFill>
            </a:endParaRPr>
          </a:p>
          <a:p>
            <a:pPr marL="628650" lvl="1" indent="-171450">
              <a:lnSpc>
                <a:spcPct val="120000"/>
              </a:lnSpc>
              <a:buFont typeface="Arial" panose="020B0604020202020204" pitchFamily="34" charset="0"/>
              <a:buChar char="•"/>
            </a:pPr>
            <a:endParaRPr lang="de-DE" sz="1000" dirty="0" smtClean="0">
              <a:solidFill>
                <a:srgbClr val="4A6B7A"/>
              </a:solidFill>
            </a:endParaRPr>
          </a:p>
          <a:p>
            <a:pPr marL="628650" lvl="1" indent="-171450">
              <a:lnSpc>
                <a:spcPct val="120000"/>
              </a:lnSpc>
              <a:buFont typeface="Arial" panose="020B0604020202020204" pitchFamily="34" charset="0"/>
              <a:buChar char="•"/>
            </a:pPr>
            <a:endParaRPr lang="de-DE" sz="1000" dirty="0" smtClean="0">
              <a:solidFill>
                <a:srgbClr val="4A6B7A"/>
              </a:solidFill>
            </a:endParaRPr>
          </a:p>
          <a:p>
            <a:pPr marL="171450" indent="-171450">
              <a:lnSpc>
                <a:spcPct val="120000"/>
              </a:lnSpc>
              <a:buFont typeface="Arial" panose="020B0604020202020204" pitchFamily="34" charset="0"/>
              <a:buChar char="•"/>
            </a:pPr>
            <a:r>
              <a:rPr lang="de-DE" sz="1000" dirty="0" err="1" smtClean="0">
                <a:solidFill>
                  <a:srgbClr val="4A6B7A"/>
                </a:solidFill>
              </a:rPr>
              <a:t>Prunus</a:t>
            </a:r>
            <a:r>
              <a:rPr lang="de-DE" sz="1000" dirty="0" smtClean="0">
                <a:solidFill>
                  <a:srgbClr val="4A6B7A"/>
                </a:solidFill>
              </a:rPr>
              <a:t> </a:t>
            </a:r>
            <a:r>
              <a:rPr lang="de-DE" sz="1000" dirty="0" err="1" smtClean="0">
                <a:solidFill>
                  <a:srgbClr val="4A6B7A"/>
                </a:solidFill>
              </a:rPr>
              <a:t>serrulata</a:t>
            </a:r>
            <a:r>
              <a:rPr lang="de-DE" sz="1000" dirty="0" smtClean="0">
                <a:solidFill>
                  <a:srgbClr val="4A6B7A"/>
                </a:solidFill>
              </a:rPr>
              <a:t> ‚Pink </a:t>
            </a:r>
            <a:r>
              <a:rPr lang="de-DE" sz="1000" dirty="0" err="1" smtClean="0">
                <a:solidFill>
                  <a:srgbClr val="4A6B7A"/>
                </a:solidFill>
              </a:rPr>
              <a:t>Perfection</a:t>
            </a:r>
            <a:r>
              <a:rPr lang="de-DE" sz="1000" dirty="0" smtClean="0">
                <a:solidFill>
                  <a:srgbClr val="4A6B7A"/>
                </a:solidFill>
              </a:rPr>
              <a:t>‘ – Zierkirsche</a:t>
            </a:r>
          </a:p>
          <a:p>
            <a:pPr marL="628650" lvl="1" indent="-171450">
              <a:lnSpc>
                <a:spcPct val="120000"/>
              </a:lnSpc>
              <a:buFont typeface="Arial" panose="020B0604020202020204" pitchFamily="34" charset="0"/>
              <a:buChar char="•"/>
            </a:pPr>
            <a:r>
              <a:rPr lang="de-DE" sz="1000" dirty="0" smtClean="0">
                <a:solidFill>
                  <a:srgbClr val="4A6B7A"/>
                </a:solidFill>
              </a:rPr>
              <a:t>Sommergrüner Kleinbaum</a:t>
            </a:r>
          </a:p>
          <a:p>
            <a:pPr marL="628650" lvl="1" indent="-171450">
              <a:lnSpc>
                <a:spcPct val="120000"/>
              </a:lnSpc>
              <a:buFont typeface="Arial" panose="020B0604020202020204" pitchFamily="34" charset="0"/>
              <a:buChar char="•"/>
            </a:pPr>
            <a:r>
              <a:rPr lang="de-DE" sz="1000" dirty="0" smtClean="0">
                <a:solidFill>
                  <a:srgbClr val="4A6B7A"/>
                </a:solidFill>
              </a:rPr>
              <a:t>Dichte Krone mit üppiger Blütenpracht im Frühjahr von April bis Mai</a:t>
            </a:r>
          </a:p>
          <a:p>
            <a:pPr marL="628650" lvl="1" indent="-171450">
              <a:lnSpc>
                <a:spcPct val="120000"/>
              </a:lnSpc>
              <a:buFont typeface="Arial" panose="020B0604020202020204" pitchFamily="34" charset="0"/>
              <a:buChar char="•"/>
            </a:pPr>
            <a:r>
              <a:rPr lang="de-DE" sz="1000" dirty="0" smtClean="0">
                <a:solidFill>
                  <a:srgbClr val="4A6B7A"/>
                </a:solidFill>
              </a:rPr>
              <a:t>Gut verträglich im Stadtklima</a:t>
            </a:r>
          </a:p>
          <a:p>
            <a:pPr marL="628650" lvl="1" indent="-171450">
              <a:lnSpc>
                <a:spcPct val="120000"/>
              </a:lnSpc>
              <a:buFont typeface="Arial" panose="020B0604020202020204" pitchFamily="34" charset="0"/>
              <a:buChar char="•"/>
            </a:pPr>
            <a:endParaRPr lang="de-DE" sz="1000" dirty="0">
              <a:solidFill>
                <a:srgbClr val="4A6B7A"/>
              </a:solidFill>
            </a:endParaRPr>
          </a:p>
          <a:p>
            <a:pPr marL="171450" indent="-171450">
              <a:lnSpc>
                <a:spcPct val="120000"/>
              </a:lnSpc>
              <a:buFont typeface="Arial" panose="020B0604020202020204" pitchFamily="34" charset="0"/>
              <a:buChar char="•"/>
            </a:pPr>
            <a:r>
              <a:rPr lang="de-DE" sz="1000" dirty="0" smtClean="0">
                <a:solidFill>
                  <a:srgbClr val="4A6B7A"/>
                </a:solidFill>
              </a:rPr>
              <a:t>Erhalt und Betonung der besonderen </a:t>
            </a:r>
            <a:r>
              <a:rPr lang="de-DE" sz="1000" dirty="0" err="1" smtClean="0">
                <a:solidFill>
                  <a:srgbClr val="4A6B7A"/>
                </a:solidFill>
              </a:rPr>
              <a:t>Weymouth</a:t>
            </a:r>
            <a:r>
              <a:rPr lang="de-DE" sz="1000" dirty="0" smtClean="0">
                <a:solidFill>
                  <a:srgbClr val="4A6B7A"/>
                </a:solidFill>
              </a:rPr>
              <a:t>-Kiefer</a:t>
            </a:r>
          </a:p>
          <a:p>
            <a:pPr marL="171450" indent="-171450">
              <a:lnSpc>
                <a:spcPct val="120000"/>
              </a:lnSpc>
              <a:buFont typeface="Arial" panose="020B0604020202020204" pitchFamily="34" charset="0"/>
              <a:buChar char="•"/>
            </a:pPr>
            <a:r>
              <a:rPr lang="de-DE" sz="1000" dirty="0" smtClean="0">
                <a:solidFill>
                  <a:srgbClr val="4A6B7A"/>
                </a:solidFill>
              </a:rPr>
              <a:t>Gestaltung</a:t>
            </a:r>
            <a:r>
              <a:rPr lang="de-DE" sz="1000" dirty="0">
                <a:solidFill>
                  <a:srgbClr val="4A6B7A"/>
                </a:solidFill>
              </a:rPr>
              <a:t> </a:t>
            </a:r>
            <a:r>
              <a:rPr lang="de-DE" sz="1000" dirty="0" smtClean="0">
                <a:solidFill>
                  <a:srgbClr val="4A6B7A"/>
                </a:solidFill>
              </a:rPr>
              <a:t>der straßenbegleitenden Rabatten mit pflegeleichten </a:t>
            </a:r>
            <a:r>
              <a:rPr lang="de-DE" sz="1000" dirty="0" err="1" smtClean="0">
                <a:solidFill>
                  <a:srgbClr val="4A6B7A"/>
                </a:solidFill>
              </a:rPr>
              <a:t>Bodendeckern</a:t>
            </a:r>
            <a:endParaRPr lang="de-DE" sz="1000" dirty="0" smtClean="0">
              <a:solidFill>
                <a:srgbClr val="4A6B7A"/>
              </a:solidFill>
            </a:endParaRP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5074" y="1862525"/>
            <a:ext cx="1903541" cy="1903541"/>
          </a:xfrm>
          <a:prstGeom prst="rect">
            <a:avLst/>
          </a:prstGeom>
        </p:spPr>
      </p:pic>
      <p:pic>
        <p:nvPicPr>
          <p:cNvPr id="2052" name="Picture 4" descr="Bildergebnis fÃ¼r prunus serrulata pink perf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5305" y="3933510"/>
            <a:ext cx="1853309" cy="2014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954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899592" y="1609282"/>
            <a:ext cx="4680520" cy="506487"/>
          </a:xfrm>
          <a:prstGeom prst="rect">
            <a:avLst/>
          </a:prstGeom>
        </p:spPr>
        <p:txBody>
          <a:bodyPr/>
          <a:lstStyle>
            <a:lvl1pPr algn="ctr" defTabSz="914400" rtl="0" eaLnBrk="1" latinLnBrk="0" hangingPunct="1">
              <a:spcBef>
                <a:spcPct val="0"/>
              </a:spcBef>
              <a:buNone/>
              <a:defRPr lang="de-DE" sz="1800" b="0" i="0" u="none" strike="noStrike" kern="1200" baseline="0" smtClean="0">
                <a:solidFill>
                  <a:schemeClr val="tx1"/>
                </a:solidFill>
                <a:latin typeface="+mj-lt"/>
                <a:ea typeface="+mj-ea"/>
                <a:cs typeface="+mj-cs"/>
              </a:defRPr>
            </a:lvl1pPr>
          </a:lstStyle>
          <a:p>
            <a:pPr algn="l"/>
            <a:r>
              <a:rPr lang="de-DE" sz="2200" b="1" dirty="0">
                <a:solidFill>
                  <a:srgbClr val="4A6B7A"/>
                </a:solidFill>
                <a:latin typeface="FranklinGothic-Medium"/>
              </a:rPr>
              <a:t>7</a:t>
            </a:r>
            <a:r>
              <a:rPr lang="de-DE" sz="2200" b="1" dirty="0" smtClean="0">
                <a:solidFill>
                  <a:srgbClr val="4A6B7A"/>
                </a:solidFill>
                <a:latin typeface="FranklinGothic-Medium"/>
              </a:rPr>
              <a:t>. Bepflanzung</a:t>
            </a:r>
            <a:endParaRPr lang="de-DE" sz="2200" b="1" dirty="0">
              <a:solidFill>
                <a:srgbClr val="4A6B7A"/>
              </a:solidFill>
              <a:latin typeface="FranklinGothic-Medium"/>
            </a:endParaRPr>
          </a:p>
        </p:txBody>
      </p:sp>
      <p:sp>
        <p:nvSpPr>
          <p:cNvPr id="3" name="Textfeld 2"/>
          <p:cNvSpPr txBox="1"/>
          <p:nvPr/>
        </p:nvSpPr>
        <p:spPr>
          <a:xfrm>
            <a:off x="899593" y="2094756"/>
            <a:ext cx="2592287" cy="1994392"/>
          </a:xfrm>
          <a:prstGeom prst="rect">
            <a:avLst/>
          </a:prstGeom>
          <a:solidFill>
            <a:schemeClr val="bg1"/>
          </a:solidFill>
        </p:spPr>
        <p:txBody>
          <a:bodyPr wrap="square" rtlCol="0">
            <a:spAutoFit/>
          </a:bodyPr>
          <a:lstStyle/>
          <a:p>
            <a:pPr>
              <a:lnSpc>
                <a:spcPct val="120000"/>
              </a:lnSpc>
            </a:pPr>
            <a:r>
              <a:rPr lang="de-DE" sz="1300" b="1" dirty="0" smtClean="0">
                <a:solidFill>
                  <a:srgbClr val="B3232D"/>
                </a:solidFill>
                <a:latin typeface="FranklinGothic-Medium"/>
              </a:rPr>
              <a:t>Frühblüher</a:t>
            </a:r>
            <a:endParaRPr lang="de-DE" sz="1300" b="1" dirty="0">
              <a:solidFill>
                <a:srgbClr val="B3232D"/>
              </a:solidFill>
              <a:latin typeface="FranklinGothic-Medium"/>
            </a:endParaRPr>
          </a:p>
          <a:p>
            <a:pPr>
              <a:lnSpc>
                <a:spcPct val="120000"/>
              </a:lnSpc>
            </a:pPr>
            <a:endParaRPr lang="de-DE" sz="1000" dirty="0" smtClean="0">
              <a:solidFill>
                <a:srgbClr val="4A6B7A"/>
              </a:solidFill>
            </a:endParaRPr>
          </a:p>
          <a:p>
            <a:pPr marL="171450" indent="-171450">
              <a:lnSpc>
                <a:spcPct val="120000"/>
              </a:lnSpc>
              <a:buFont typeface="Arial" panose="020B0604020202020204" pitchFamily="34" charset="0"/>
              <a:buChar char="•"/>
            </a:pPr>
            <a:r>
              <a:rPr lang="de-DE" sz="1000" dirty="0" err="1" smtClean="0">
                <a:solidFill>
                  <a:srgbClr val="4A6B7A"/>
                </a:solidFill>
              </a:rPr>
              <a:t>Narcissus</a:t>
            </a:r>
            <a:r>
              <a:rPr lang="de-DE" sz="1000" dirty="0" smtClean="0">
                <a:solidFill>
                  <a:srgbClr val="4A6B7A"/>
                </a:solidFill>
              </a:rPr>
              <a:t> Hybrid ‚</a:t>
            </a:r>
            <a:r>
              <a:rPr lang="de-DE" sz="1000" dirty="0" err="1" smtClean="0">
                <a:solidFill>
                  <a:srgbClr val="4A6B7A"/>
                </a:solidFill>
              </a:rPr>
              <a:t>Dutch</a:t>
            </a:r>
            <a:r>
              <a:rPr lang="de-DE" sz="1000" dirty="0" smtClean="0">
                <a:solidFill>
                  <a:srgbClr val="4A6B7A"/>
                </a:solidFill>
              </a:rPr>
              <a:t> Master‘ -Großblumige Narzisse</a:t>
            </a:r>
          </a:p>
          <a:p>
            <a:pPr marL="628650" lvl="1" indent="-171450">
              <a:lnSpc>
                <a:spcPct val="120000"/>
              </a:lnSpc>
              <a:buFont typeface="Arial" panose="020B0604020202020204" pitchFamily="34" charset="0"/>
              <a:buChar char="•"/>
            </a:pPr>
            <a:r>
              <a:rPr lang="de-DE" sz="1000" dirty="0" smtClean="0">
                <a:solidFill>
                  <a:srgbClr val="4A6B7A"/>
                </a:solidFill>
              </a:rPr>
              <a:t>Strahlend gelbe Trompetenblüten</a:t>
            </a:r>
          </a:p>
          <a:p>
            <a:pPr marL="628650" lvl="1" indent="-171450">
              <a:lnSpc>
                <a:spcPct val="120000"/>
              </a:lnSpc>
              <a:buFont typeface="Arial" panose="020B0604020202020204" pitchFamily="34" charset="0"/>
              <a:buChar char="•"/>
            </a:pPr>
            <a:r>
              <a:rPr lang="de-DE" sz="1000" dirty="0" smtClean="0">
                <a:solidFill>
                  <a:srgbClr val="4A6B7A"/>
                </a:solidFill>
              </a:rPr>
              <a:t>Reichblühend </a:t>
            </a:r>
          </a:p>
          <a:p>
            <a:pPr marL="628650" lvl="1" indent="-171450">
              <a:lnSpc>
                <a:spcPct val="120000"/>
              </a:lnSpc>
              <a:buFont typeface="Arial" panose="020B0604020202020204" pitchFamily="34" charset="0"/>
              <a:buChar char="•"/>
            </a:pPr>
            <a:r>
              <a:rPr lang="de-DE" sz="1000" dirty="0" smtClean="0">
                <a:solidFill>
                  <a:srgbClr val="4A6B7A"/>
                </a:solidFill>
              </a:rPr>
              <a:t>Pflegeleicht</a:t>
            </a:r>
          </a:p>
          <a:p>
            <a:pPr marL="628650" lvl="1" indent="-171450">
              <a:lnSpc>
                <a:spcPct val="120000"/>
              </a:lnSpc>
              <a:buFont typeface="Arial" panose="020B0604020202020204" pitchFamily="34" charset="0"/>
              <a:buChar char="•"/>
            </a:pPr>
            <a:r>
              <a:rPr lang="de-DE" sz="1000" dirty="0" smtClean="0">
                <a:solidFill>
                  <a:srgbClr val="4A6B7A"/>
                </a:solidFill>
              </a:rPr>
              <a:t>Ideale </a:t>
            </a:r>
            <a:r>
              <a:rPr lang="de-DE" sz="1000" dirty="0" err="1" smtClean="0">
                <a:solidFill>
                  <a:srgbClr val="4A6B7A"/>
                </a:solidFill>
              </a:rPr>
              <a:t>Beetsorte</a:t>
            </a:r>
            <a:r>
              <a:rPr lang="de-DE" sz="1000" dirty="0" smtClean="0">
                <a:solidFill>
                  <a:srgbClr val="4A6B7A"/>
                </a:solidFill>
              </a:rPr>
              <a:t> </a:t>
            </a:r>
          </a:p>
          <a:p>
            <a:pPr marL="628650" lvl="1" indent="-171450">
              <a:lnSpc>
                <a:spcPct val="120000"/>
              </a:lnSpc>
              <a:buFont typeface="Arial" panose="020B0604020202020204" pitchFamily="34" charset="0"/>
              <a:buChar char="•"/>
            </a:pPr>
            <a:endParaRPr lang="de-DE" sz="1000" dirty="0">
              <a:solidFill>
                <a:srgbClr val="4A6B7A"/>
              </a:solidFill>
            </a:endParaRPr>
          </a:p>
          <a:p>
            <a:pPr marL="628650" lvl="1" indent="-171450">
              <a:lnSpc>
                <a:spcPct val="120000"/>
              </a:lnSpc>
              <a:buFont typeface="Arial" panose="020B0604020202020204" pitchFamily="34" charset="0"/>
              <a:buChar char="•"/>
            </a:pPr>
            <a:endParaRPr lang="de-DE" sz="1000" dirty="0" smtClean="0">
              <a:solidFill>
                <a:srgbClr val="4A6B7A"/>
              </a:solidFill>
            </a:endParaRPr>
          </a:p>
        </p:txBody>
      </p:sp>
      <p:pic>
        <p:nvPicPr>
          <p:cNvPr id="2050" name="Picture 2" descr="Bildergebnis fÃ¼r narcissus hybrid dutch ma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2094756"/>
            <a:ext cx="2880320" cy="384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319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899592" y="1609282"/>
            <a:ext cx="4680520" cy="506487"/>
          </a:xfrm>
          <a:prstGeom prst="rect">
            <a:avLst/>
          </a:prstGeom>
        </p:spPr>
        <p:txBody>
          <a:bodyPr/>
          <a:lstStyle>
            <a:lvl1pPr algn="ctr" defTabSz="914400" rtl="0" eaLnBrk="1" latinLnBrk="0" hangingPunct="1">
              <a:spcBef>
                <a:spcPct val="0"/>
              </a:spcBef>
              <a:buNone/>
              <a:defRPr lang="de-DE" sz="1800" b="0" i="0" u="none" strike="noStrike" kern="1200" baseline="0" smtClean="0">
                <a:solidFill>
                  <a:schemeClr val="tx1"/>
                </a:solidFill>
                <a:latin typeface="+mj-lt"/>
                <a:ea typeface="+mj-ea"/>
                <a:cs typeface="+mj-cs"/>
              </a:defRPr>
            </a:lvl1pPr>
          </a:lstStyle>
          <a:p>
            <a:pPr algn="l"/>
            <a:r>
              <a:rPr lang="de-DE" sz="2200" b="1" dirty="0" smtClean="0">
                <a:solidFill>
                  <a:srgbClr val="4A6B7A"/>
                </a:solidFill>
                <a:latin typeface="FranklinGothic-Medium"/>
              </a:rPr>
              <a:t>8. Weitere Schritte</a:t>
            </a:r>
            <a:endParaRPr lang="de-DE" sz="2200" b="1" dirty="0">
              <a:solidFill>
                <a:srgbClr val="4A6B7A"/>
              </a:solidFill>
              <a:latin typeface="FranklinGothic-Medium"/>
            </a:endParaRPr>
          </a:p>
        </p:txBody>
      </p:sp>
      <p:sp>
        <p:nvSpPr>
          <p:cNvPr id="6" name="Textfeld 5"/>
          <p:cNvSpPr txBox="1"/>
          <p:nvPr/>
        </p:nvSpPr>
        <p:spPr>
          <a:xfrm>
            <a:off x="899592" y="2094757"/>
            <a:ext cx="5364596" cy="1785104"/>
          </a:xfrm>
          <a:prstGeom prst="rect">
            <a:avLst/>
          </a:prstGeom>
          <a:noFill/>
        </p:spPr>
        <p:txBody>
          <a:bodyPr wrap="square" rtlCol="0">
            <a:spAutoFit/>
          </a:bodyPr>
          <a:lstStyle/>
          <a:p>
            <a:r>
              <a:rPr lang="de-DE" sz="1000" spc="10" dirty="0" smtClean="0">
                <a:solidFill>
                  <a:srgbClr val="4A6B7A"/>
                </a:solidFill>
              </a:rPr>
              <a:t>Das </a:t>
            </a:r>
            <a:r>
              <a:rPr lang="de-DE" sz="1000" spc="10" dirty="0">
                <a:solidFill>
                  <a:srgbClr val="4A6B7A"/>
                </a:solidFill>
              </a:rPr>
              <a:t>Bauvorhaben Knotenpunkt Ernst-Thälmann-Ring/Makarenkostraße befindet sich in der Phase der </a:t>
            </a:r>
            <a:r>
              <a:rPr lang="de-DE" sz="1000" spc="10" dirty="0" smtClean="0">
                <a:solidFill>
                  <a:srgbClr val="4A6B7A"/>
                </a:solidFill>
              </a:rPr>
              <a:t>Entwurfs- und Genehmigungsplanung</a:t>
            </a:r>
            <a:r>
              <a:rPr lang="de-DE" sz="1000" spc="10" dirty="0">
                <a:solidFill>
                  <a:srgbClr val="4A6B7A"/>
                </a:solidFill>
              </a:rPr>
              <a:t>. </a:t>
            </a:r>
            <a:endParaRPr lang="de-DE" sz="1000" spc="10" dirty="0" smtClean="0">
              <a:solidFill>
                <a:srgbClr val="4A6B7A"/>
              </a:solidFill>
            </a:endParaRPr>
          </a:p>
          <a:p>
            <a:endParaRPr lang="de-DE" sz="1000" spc="10" dirty="0">
              <a:solidFill>
                <a:srgbClr val="4A6B7A"/>
              </a:solidFill>
            </a:endParaRPr>
          </a:p>
          <a:p>
            <a:r>
              <a:rPr lang="de-DE" sz="1000" spc="10" dirty="0" smtClean="0">
                <a:solidFill>
                  <a:srgbClr val="4A6B7A"/>
                </a:solidFill>
              </a:rPr>
              <a:t>Die weiteren Schritte sind</a:t>
            </a:r>
          </a:p>
          <a:p>
            <a:endParaRPr lang="de-DE" sz="1000" spc="10" dirty="0">
              <a:solidFill>
                <a:srgbClr val="4A6B7A"/>
              </a:solidFill>
            </a:endParaRPr>
          </a:p>
          <a:p>
            <a:pPr marL="171450" indent="-171450">
              <a:buFontTx/>
              <a:buChar char="-"/>
            </a:pPr>
            <a:r>
              <a:rPr lang="de-DE" sz="1000" spc="10" dirty="0" smtClean="0">
                <a:solidFill>
                  <a:srgbClr val="4A6B7A"/>
                </a:solidFill>
              </a:rPr>
              <a:t>Vorstellung der Planung in der Ortsteilvertretung, im Bauausschuss und in der Bürgschaft</a:t>
            </a:r>
          </a:p>
          <a:p>
            <a:pPr marL="171450" indent="-171450">
              <a:buFontTx/>
              <a:buChar char="-"/>
            </a:pPr>
            <a:endParaRPr lang="de-DE" sz="1000" spc="10" dirty="0" smtClean="0">
              <a:solidFill>
                <a:srgbClr val="4A6B7A"/>
              </a:solidFill>
            </a:endParaRPr>
          </a:p>
          <a:p>
            <a:pPr marL="171450" indent="-171450">
              <a:buFontTx/>
              <a:buChar char="-"/>
            </a:pPr>
            <a:r>
              <a:rPr lang="de-DE" sz="1000" spc="10" dirty="0" smtClean="0">
                <a:solidFill>
                  <a:srgbClr val="4A6B7A"/>
                </a:solidFill>
              </a:rPr>
              <a:t>Beantragung </a:t>
            </a:r>
            <a:r>
              <a:rPr lang="de-DE" sz="1000" spc="10" dirty="0">
                <a:solidFill>
                  <a:srgbClr val="4A6B7A"/>
                </a:solidFill>
              </a:rPr>
              <a:t>der Städtebaufördermittel </a:t>
            </a:r>
            <a:endParaRPr lang="de-DE" sz="1000" spc="10" dirty="0" smtClean="0">
              <a:solidFill>
                <a:srgbClr val="4A6B7A"/>
              </a:solidFill>
            </a:endParaRPr>
          </a:p>
          <a:p>
            <a:pPr marL="171450" indent="-171450">
              <a:buFontTx/>
              <a:buChar char="-"/>
            </a:pPr>
            <a:endParaRPr lang="de-DE" sz="1000" spc="10" dirty="0" smtClean="0">
              <a:solidFill>
                <a:srgbClr val="4A6B7A"/>
              </a:solidFill>
            </a:endParaRPr>
          </a:p>
          <a:p>
            <a:pPr marL="171450" indent="-171450">
              <a:buFontTx/>
              <a:buChar char="-"/>
            </a:pPr>
            <a:r>
              <a:rPr lang="de-DE" sz="1000" spc="10" dirty="0" smtClean="0">
                <a:solidFill>
                  <a:srgbClr val="4A6B7A"/>
                </a:solidFill>
              </a:rPr>
              <a:t>Realisierung 2019 </a:t>
            </a:r>
          </a:p>
          <a:p>
            <a:endParaRPr lang="de-DE" sz="1000" spc="10" dirty="0">
              <a:solidFill>
                <a:srgbClr val="4A6B7A"/>
              </a:solidFill>
            </a:endParaRPr>
          </a:p>
        </p:txBody>
      </p:sp>
    </p:spTree>
    <p:extLst>
      <p:ext uri="{BB962C8B-B14F-4D97-AF65-F5344CB8AC3E}">
        <p14:creationId xmlns:p14="http://schemas.microsoft.com/office/powerpoint/2010/main" val="25935932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899592" y="1609282"/>
            <a:ext cx="4680520" cy="506487"/>
          </a:xfrm>
          <a:prstGeom prst="rect">
            <a:avLst/>
          </a:prstGeom>
        </p:spPr>
        <p:txBody>
          <a:bodyPr/>
          <a:lstStyle>
            <a:lvl1pPr algn="ctr" defTabSz="914400" rtl="0" eaLnBrk="1" latinLnBrk="0" hangingPunct="1">
              <a:spcBef>
                <a:spcPct val="0"/>
              </a:spcBef>
              <a:buNone/>
              <a:defRPr lang="de-DE" sz="1800" b="0" i="0" u="none" strike="noStrike" kern="1200" baseline="0" smtClean="0">
                <a:solidFill>
                  <a:schemeClr val="tx1"/>
                </a:solidFill>
                <a:latin typeface="+mj-lt"/>
                <a:ea typeface="+mj-ea"/>
                <a:cs typeface="+mj-cs"/>
              </a:defRPr>
            </a:lvl1pPr>
          </a:lstStyle>
          <a:p>
            <a:pPr algn="l"/>
            <a:r>
              <a:rPr lang="de-DE" sz="2200" b="1" dirty="0" smtClean="0">
                <a:solidFill>
                  <a:srgbClr val="4A6B7A"/>
                </a:solidFill>
                <a:latin typeface="FranklinGothic-Medium"/>
              </a:rPr>
              <a:t>Agenda</a:t>
            </a:r>
            <a:endParaRPr lang="de-DE" sz="2200" b="1" dirty="0">
              <a:solidFill>
                <a:srgbClr val="4A6B7A"/>
              </a:solidFill>
              <a:latin typeface="FranklinGothic-Medium"/>
            </a:endParaRPr>
          </a:p>
        </p:txBody>
      </p:sp>
      <p:sp>
        <p:nvSpPr>
          <p:cNvPr id="4" name="Textfeld 3"/>
          <p:cNvSpPr txBox="1"/>
          <p:nvPr/>
        </p:nvSpPr>
        <p:spPr>
          <a:xfrm>
            <a:off x="899592" y="2094757"/>
            <a:ext cx="5297641" cy="3693319"/>
          </a:xfrm>
          <a:prstGeom prst="rect">
            <a:avLst/>
          </a:prstGeom>
          <a:noFill/>
        </p:spPr>
        <p:txBody>
          <a:bodyPr wrap="square" rtlCol="0">
            <a:spAutoFit/>
          </a:bodyPr>
          <a:lstStyle/>
          <a:p>
            <a:pPr marL="342900" indent="-342900">
              <a:lnSpc>
                <a:spcPct val="120000"/>
              </a:lnSpc>
              <a:buAutoNum type="arabicPeriod"/>
            </a:pPr>
            <a:r>
              <a:rPr lang="de-DE" sz="1300" b="1" dirty="0" smtClean="0">
                <a:solidFill>
                  <a:srgbClr val="4A6B7A"/>
                </a:solidFill>
                <a:latin typeface="FranklinGothic-Medium"/>
              </a:rPr>
              <a:t>Plangebiet</a:t>
            </a:r>
          </a:p>
          <a:p>
            <a:pPr marL="342900" indent="-342900">
              <a:lnSpc>
                <a:spcPct val="120000"/>
              </a:lnSpc>
              <a:buAutoNum type="arabicPeriod"/>
            </a:pPr>
            <a:endParaRPr lang="de-DE" sz="1300" b="1" dirty="0">
              <a:solidFill>
                <a:srgbClr val="4A6B7A"/>
              </a:solidFill>
              <a:latin typeface="FranklinGothic-Medium"/>
            </a:endParaRPr>
          </a:p>
          <a:p>
            <a:pPr marL="342900" indent="-342900">
              <a:lnSpc>
                <a:spcPct val="120000"/>
              </a:lnSpc>
              <a:buAutoNum type="arabicPeriod"/>
            </a:pPr>
            <a:r>
              <a:rPr lang="de-DE" sz="1300" b="1" dirty="0" smtClean="0">
                <a:solidFill>
                  <a:srgbClr val="4A6B7A"/>
                </a:solidFill>
                <a:latin typeface="FranklinGothic-Medium"/>
              </a:rPr>
              <a:t>Planungsziele</a:t>
            </a:r>
          </a:p>
          <a:p>
            <a:pPr marL="342900" indent="-342900">
              <a:lnSpc>
                <a:spcPct val="120000"/>
              </a:lnSpc>
              <a:buAutoNum type="arabicPeriod"/>
            </a:pPr>
            <a:endParaRPr lang="de-DE" sz="1300" b="1" dirty="0" smtClean="0">
              <a:solidFill>
                <a:srgbClr val="4A6B7A"/>
              </a:solidFill>
              <a:latin typeface="FranklinGothic-Medium"/>
            </a:endParaRPr>
          </a:p>
          <a:p>
            <a:pPr marL="342900" indent="-342900">
              <a:lnSpc>
                <a:spcPct val="120000"/>
              </a:lnSpc>
              <a:buAutoNum type="arabicPeriod"/>
            </a:pPr>
            <a:r>
              <a:rPr lang="de-DE" sz="1300" b="1" dirty="0" smtClean="0">
                <a:solidFill>
                  <a:srgbClr val="4A6B7A"/>
                </a:solidFill>
                <a:latin typeface="FranklinGothic-Medium"/>
              </a:rPr>
              <a:t>Abwägungsunterlage</a:t>
            </a:r>
          </a:p>
          <a:p>
            <a:pPr marL="342900" indent="-342900">
              <a:lnSpc>
                <a:spcPct val="120000"/>
              </a:lnSpc>
              <a:buAutoNum type="arabicPeriod"/>
            </a:pPr>
            <a:endParaRPr lang="de-DE" sz="1300" b="1" dirty="0">
              <a:solidFill>
                <a:srgbClr val="4A6B7A"/>
              </a:solidFill>
              <a:latin typeface="FranklinGothic-Medium"/>
            </a:endParaRPr>
          </a:p>
          <a:p>
            <a:pPr marL="342900" indent="-342900">
              <a:lnSpc>
                <a:spcPct val="120000"/>
              </a:lnSpc>
              <a:buAutoNum type="arabicPeriod"/>
            </a:pPr>
            <a:r>
              <a:rPr lang="de-DE" sz="1300" b="1" dirty="0" smtClean="0">
                <a:solidFill>
                  <a:srgbClr val="4A6B7A"/>
                </a:solidFill>
                <a:latin typeface="FranklinGothic-Medium"/>
              </a:rPr>
              <a:t>Entwurfsplanung </a:t>
            </a:r>
          </a:p>
          <a:p>
            <a:pPr marL="342900" indent="-342900">
              <a:lnSpc>
                <a:spcPct val="120000"/>
              </a:lnSpc>
              <a:buAutoNum type="arabicPeriod"/>
            </a:pPr>
            <a:endParaRPr lang="de-DE" sz="1300" b="1" dirty="0">
              <a:solidFill>
                <a:srgbClr val="4A6B7A"/>
              </a:solidFill>
              <a:latin typeface="FranklinGothic-Medium"/>
            </a:endParaRPr>
          </a:p>
          <a:p>
            <a:pPr marL="342900" indent="-342900">
              <a:lnSpc>
                <a:spcPct val="120000"/>
              </a:lnSpc>
              <a:buAutoNum type="arabicPeriod"/>
            </a:pPr>
            <a:r>
              <a:rPr lang="de-DE" sz="1300" b="1" dirty="0" smtClean="0">
                <a:solidFill>
                  <a:srgbClr val="4A6B7A"/>
                </a:solidFill>
                <a:latin typeface="FranklinGothic-Medium"/>
              </a:rPr>
              <a:t>Oberflächenmaterialien</a:t>
            </a:r>
          </a:p>
          <a:p>
            <a:pPr marL="342900" indent="-342900">
              <a:lnSpc>
                <a:spcPct val="120000"/>
              </a:lnSpc>
              <a:buAutoNum type="arabicPeriod"/>
            </a:pPr>
            <a:endParaRPr lang="de-DE" sz="1300" b="1" dirty="0">
              <a:solidFill>
                <a:srgbClr val="4A6B7A"/>
              </a:solidFill>
              <a:latin typeface="FranklinGothic-Medium"/>
            </a:endParaRPr>
          </a:p>
          <a:p>
            <a:pPr marL="342900" indent="-342900">
              <a:lnSpc>
                <a:spcPct val="120000"/>
              </a:lnSpc>
              <a:buAutoNum type="arabicPeriod"/>
            </a:pPr>
            <a:r>
              <a:rPr lang="de-DE" sz="1300" b="1" dirty="0" smtClean="0">
                <a:solidFill>
                  <a:srgbClr val="4A6B7A"/>
                </a:solidFill>
                <a:latin typeface="FranklinGothic-Medium"/>
              </a:rPr>
              <a:t>Stadtmöblierung</a:t>
            </a:r>
          </a:p>
          <a:p>
            <a:pPr marL="342900" indent="-342900">
              <a:lnSpc>
                <a:spcPct val="120000"/>
              </a:lnSpc>
              <a:buAutoNum type="arabicPeriod"/>
            </a:pPr>
            <a:endParaRPr lang="de-DE" sz="1300" b="1" dirty="0">
              <a:solidFill>
                <a:srgbClr val="4A6B7A"/>
              </a:solidFill>
              <a:latin typeface="FranklinGothic-Medium"/>
            </a:endParaRPr>
          </a:p>
          <a:p>
            <a:pPr marL="342900" indent="-342900">
              <a:lnSpc>
                <a:spcPct val="120000"/>
              </a:lnSpc>
              <a:buAutoNum type="arabicPeriod"/>
            </a:pPr>
            <a:r>
              <a:rPr lang="de-DE" sz="1300" b="1" dirty="0" smtClean="0">
                <a:solidFill>
                  <a:srgbClr val="4A6B7A"/>
                </a:solidFill>
                <a:latin typeface="FranklinGothic-Medium"/>
              </a:rPr>
              <a:t>Bepflanzung</a:t>
            </a:r>
          </a:p>
          <a:p>
            <a:pPr marL="342900" indent="-342900">
              <a:lnSpc>
                <a:spcPct val="120000"/>
              </a:lnSpc>
              <a:buAutoNum type="arabicPeriod"/>
            </a:pPr>
            <a:endParaRPr lang="de-DE" sz="1300" b="1" dirty="0">
              <a:solidFill>
                <a:srgbClr val="4A6B7A"/>
              </a:solidFill>
              <a:latin typeface="FranklinGothic-Medium"/>
            </a:endParaRPr>
          </a:p>
          <a:p>
            <a:pPr marL="342900" indent="-342900">
              <a:lnSpc>
                <a:spcPct val="120000"/>
              </a:lnSpc>
              <a:buAutoNum type="arabicPeriod"/>
            </a:pPr>
            <a:r>
              <a:rPr lang="de-DE" sz="1300" b="1" dirty="0" smtClean="0">
                <a:solidFill>
                  <a:srgbClr val="4A6B7A"/>
                </a:solidFill>
                <a:latin typeface="FranklinGothic-Medium"/>
              </a:rPr>
              <a:t>Weitere Schritte </a:t>
            </a:r>
          </a:p>
        </p:txBody>
      </p:sp>
    </p:spTree>
    <p:extLst>
      <p:ext uri="{BB962C8B-B14F-4D97-AF65-F5344CB8AC3E}">
        <p14:creationId xmlns:p14="http://schemas.microsoft.com/office/powerpoint/2010/main" val="6556227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print">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a:stretch/>
        </p:blipFill>
        <p:spPr>
          <a:xfrm>
            <a:off x="1403648" y="2004463"/>
            <a:ext cx="6588732" cy="386896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4" name="Titel 1"/>
          <p:cNvSpPr txBox="1">
            <a:spLocks/>
          </p:cNvSpPr>
          <p:nvPr/>
        </p:nvSpPr>
        <p:spPr>
          <a:xfrm>
            <a:off x="1691680" y="2744924"/>
            <a:ext cx="5328592" cy="506487"/>
          </a:xfrm>
          <a:prstGeom prst="rect">
            <a:avLst/>
          </a:prstGeom>
        </p:spPr>
        <p:txBody>
          <a:bodyPr/>
          <a:lstStyle>
            <a:lvl1pPr algn="ctr" defTabSz="914400" rtl="0" eaLnBrk="1" latinLnBrk="0" hangingPunct="1">
              <a:spcBef>
                <a:spcPct val="0"/>
              </a:spcBef>
              <a:buNone/>
              <a:defRPr lang="de-DE" sz="1800" b="0" i="0" u="none" strike="noStrike" kern="1200" baseline="0" smtClean="0">
                <a:solidFill>
                  <a:schemeClr val="tx1"/>
                </a:solidFill>
                <a:latin typeface="+mj-lt"/>
                <a:ea typeface="+mj-ea"/>
                <a:cs typeface="+mj-cs"/>
              </a:defRPr>
            </a:lvl1pPr>
          </a:lstStyle>
          <a:p>
            <a:pPr algn="l"/>
            <a:r>
              <a:rPr lang="de-DE" sz="2200" b="1" dirty="0" smtClean="0">
                <a:solidFill>
                  <a:srgbClr val="4A6B7A"/>
                </a:solidFill>
                <a:latin typeface="FranklinGothic-Medium"/>
              </a:rPr>
              <a:t>Vielen Dank für Ihre Aufmerksamkeit</a:t>
            </a:r>
            <a:endParaRPr lang="de-DE" sz="2200" b="1" dirty="0">
              <a:solidFill>
                <a:srgbClr val="4A6B7A"/>
              </a:solidFill>
              <a:latin typeface="FranklinGothic-Medium"/>
            </a:endParaRPr>
          </a:p>
        </p:txBody>
      </p:sp>
    </p:spTree>
    <p:extLst>
      <p:ext uri="{BB962C8B-B14F-4D97-AF65-F5344CB8AC3E}">
        <p14:creationId xmlns:p14="http://schemas.microsoft.com/office/powerpoint/2010/main" val="19944764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9724" y="2156298"/>
            <a:ext cx="5716270" cy="3914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feld 16"/>
          <p:cNvSpPr txBox="1"/>
          <p:nvPr/>
        </p:nvSpPr>
        <p:spPr>
          <a:xfrm>
            <a:off x="7077843" y="5833032"/>
            <a:ext cx="1368151" cy="260264"/>
          </a:xfrm>
          <a:prstGeom prst="rect">
            <a:avLst/>
          </a:prstGeom>
          <a:solidFill>
            <a:schemeClr val="bg1"/>
          </a:solidFill>
        </p:spPr>
        <p:txBody>
          <a:bodyPr wrap="square" rtlCol="0">
            <a:spAutoFit/>
          </a:bodyPr>
          <a:lstStyle/>
          <a:p>
            <a:pPr>
              <a:lnSpc>
                <a:spcPct val="117000"/>
              </a:lnSpc>
            </a:pPr>
            <a:r>
              <a:rPr lang="de-DE" sz="1000" spc="10" dirty="0">
                <a:solidFill>
                  <a:srgbClr val="B3232D"/>
                </a:solidFill>
              </a:rPr>
              <a:t>Quelle: </a:t>
            </a:r>
            <a:r>
              <a:rPr lang="de-DE" sz="1000" spc="10" dirty="0" err="1">
                <a:solidFill>
                  <a:srgbClr val="B3232D"/>
                </a:solidFill>
              </a:rPr>
              <a:t>google</a:t>
            </a:r>
            <a:r>
              <a:rPr lang="de-DE" sz="1000" spc="10" dirty="0">
                <a:solidFill>
                  <a:srgbClr val="B3232D"/>
                </a:solidFill>
              </a:rPr>
              <a:t> </a:t>
            </a:r>
            <a:r>
              <a:rPr lang="de-DE" sz="1000" spc="10" dirty="0" err="1">
                <a:solidFill>
                  <a:srgbClr val="B3232D"/>
                </a:solidFill>
              </a:rPr>
              <a:t>earth</a:t>
            </a:r>
            <a:endParaRPr lang="de-DE" sz="1000" spc="10" dirty="0">
              <a:solidFill>
                <a:srgbClr val="B3232D"/>
              </a:solidFill>
              <a:latin typeface="Franklin Gothic Book" panose="020B0503020102020204" pitchFamily="34" charset="0"/>
            </a:endParaRPr>
          </a:p>
        </p:txBody>
      </p:sp>
      <p:sp>
        <p:nvSpPr>
          <p:cNvPr id="7" name="Titel 1"/>
          <p:cNvSpPr txBox="1">
            <a:spLocks/>
          </p:cNvSpPr>
          <p:nvPr/>
        </p:nvSpPr>
        <p:spPr>
          <a:xfrm>
            <a:off x="971600" y="1649811"/>
            <a:ext cx="2232248" cy="506487"/>
          </a:xfrm>
          <a:prstGeom prst="rect">
            <a:avLst/>
          </a:prstGeom>
          <a:solidFill>
            <a:schemeClr val="bg1"/>
          </a:solidFill>
        </p:spPr>
        <p:txBody>
          <a:bodyPr/>
          <a:lstStyle>
            <a:lvl1pPr algn="ctr" defTabSz="914400" rtl="0" eaLnBrk="1" latinLnBrk="0" hangingPunct="1">
              <a:spcBef>
                <a:spcPct val="0"/>
              </a:spcBef>
              <a:buNone/>
              <a:defRPr lang="de-DE" sz="1800" b="0" i="0" u="none" strike="noStrike" kern="1200" baseline="0" smtClean="0">
                <a:solidFill>
                  <a:schemeClr val="tx1"/>
                </a:solidFill>
                <a:latin typeface="+mj-lt"/>
                <a:ea typeface="+mj-ea"/>
                <a:cs typeface="+mj-cs"/>
              </a:defRPr>
            </a:lvl1pPr>
          </a:lstStyle>
          <a:p>
            <a:pPr algn="l"/>
            <a:r>
              <a:rPr lang="de-DE" sz="2200" b="1" dirty="0" smtClean="0">
                <a:solidFill>
                  <a:srgbClr val="4A6B7A"/>
                </a:solidFill>
                <a:latin typeface="FranklinGothic-Medium"/>
              </a:rPr>
              <a:t>1. Plangebiet</a:t>
            </a:r>
            <a:endParaRPr lang="de-DE" sz="2200" b="1" dirty="0">
              <a:solidFill>
                <a:srgbClr val="4A6B7A"/>
              </a:solidFill>
              <a:latin typeface="FranklinGothic-Medium"/>
            </a:endParaRPr>
          </a:p>
        </p:txBody>
      </p:sp>
      <p:sp>
        <p:nvSpPr>
          <p:cNvPr id="5" name="Textfeld 4"/>
          <p:cNvSpPr txBox="1"/>
          <p:nvPr/>
        </p:nvSpPr>
        <p:spPr>
          <a:xfrm>
            <a:off x="973611" y="2231831"/>
            <a:ext cx="2554273" cy="2973122"/>
          </a:xfrm>
          <a:prstGeom prst="rect">
            <a:avLst/>
          </a:prstGeom>
          <a:solidFill>
            <a:schemeClr val="bg1"/>
          </a:solidFill>
        </p:spPr>
        <p:txBody>
          <a:bodyPr wrap="square" rtlCol="0">
            <a:spAutoFit/>
          </a:bodyPr>
          <a:lstStyle/>
          <a:p>
            <a:pPr>
              <a:lnSpc>
                <a:spcPct val="117000"/>
              </a:lnSpc>
            </a:pPr>
            <a:r>
              <a:rPr lang="de-DE" sz="1000" spc="10" dirty="0">
                <a:solidFill>
                  <a:srgbClr val="4A6B7A"/>
                </a:solidFill>
              </a:rPr>
              <a:t>Das Planvorhaben liegt im Wohngebiet Schönwalde II, </a:t>
            </a:r>
            <a:r>
              <a:rPr lang="de-DE" sz="1000" spc="10" dirty="0" smtClean="0">
                <a:solidFill>
                  <a:srgbClr val="4A6B7A"/>
                </a:solidFill>
              </a:rPr>
              <a:t>eine </a:t>
            </a:r>
            <a:r>
              <a:rPr lang="de-DE" sz="1000" spc="10" dirty="0">
                <a:solidFill>
                  <a:srgbClr val="4A6B7A"/>
                </a:solidFill>
              </a:rPr>
              <a:t>von drei Großwohnsiedlungen im Stadtgebiet von Greifswald. </a:t>
            </a:r>
            <a:r>
              <a:rPr lang="de-DE" sz="1000" spc="10" dirty="0" smtClean="0">
                <a:solidFill>
                  <a:srgbClr val="4A6B7A"/>
                </a:solidFill>
              </a:rPr>
              <a:t>Der </a:t>
            </a:r>
            <a:r>
              <a:rPr lang="de-DE" sz="1000" spc="10" dirty="0">
                <a:solidFill>
                  <a:srgbClr val="4A6B7A"/>
                </a:solidFill>
              </a:rPr>
              <a:t>Umbau soll ein deutliches Signal für die Aufwertung des Stadtteils setzen. </a:t>
            </a:r>
            <a:endParaRPr lang="de-DE" sz="1000" spc="10" dirty="0" smtClean="0">
              <a:solidFill>
                <a:srgbClr val="4A6B7A"/>
              </a:solidFill>
            </a:endParaRPr>
          </a:p>
          <a:p>
            <a:pPr>
              <a:lnSpc>
                <a:spcPct val="117000"/>
              </a:lnSpc>
            </a:pPr>
            <a:endParaRPr lang="de-DE" sz="1000" spc="10" dirty="0">
              <a:solidFill>
                <a:srgbClr val="4A6B7A"/>
              </a:solidFill>
            </a:endParaRPr>
          </a:p>
          <a:p>
            <a:pPr>
              <a:lnSpc>
                <a:spcPct val="117000"/>
              </a:lnSpc>
            </a:pPr>
            <a:r>
              <a:rPr lang="de-DE" sz="1000" spc="10" dirty="0">
                <a:solidFill>
                  <a:srgbClr val="4A6B7A"/>
                </a:solidFill>
              </a:rPr>
              <a:t>Der unmittelbar an den Verkehrsraum angrenzende Bereich ist geprägt von Wohnbebauung und zahlreichen Versorgungs- und </a:t>
            </a:r>
            <a:r>
              <a:rPr lang="de-DE" sz="1000" spc="10" dirty="0" smtClean="0">
                <a:solidFill>
                  <a:srgbClr val="4A6B7A"/>
                </a:solidFill>
              </a:rPr>
              <a:t>Dienstleistungs-einrichtungen. Außerdem </a:t>
            </a:r>
            <a:r>
              <a:rPr lang="de-DE" sz="1000" spc="10" dirty="0">
                <a:solidFill>
                  <a:srgbClr val="4A6B7A"/>
                </a:solidFill>
              </a:rPr>
              <a:t>befindet sich hier ein Schulkomplex: </a:t>
            </a:r>
            <a:r>
              <a:rPr lang="de-DE" sz="1000" spc="10" dirty="0" smtClean="0">
                <a:solidFill>
                  <a:srgbClr val="4A6B7A"/>
                </a:solidFill>
              </a:rPr>
              <a:t>Die </a:t>
            </a:r>
            <a:r>
              <a:rPr lang="de-DE" sz="1000" spc="10" dirty="0">
                <a:solidFill>
                  <a:srgbClr val="4A6B7A"/>
                </a:solidFill>
              </a:rPr>
              <a:t>Schülerinnen und Schüler besuchen </a:t>
            </a:r>
            <a:r>
              <a:rPr lang="de-DE" sz="1000" spc="10" dirty="0" smtClean="0">
                <a:solidFill>
                  <a:srgbClr val="4A6B7A"/>
                </a:solidFill>
              </a:rPr>
              <a:t>hier die Grundschule </a:t>
            </a:r>
            <a:r>
              <a:rPr lang="de-DE" sz="1000" spc="10" dirty="0">
                <a:solidFill>
                  <a:srgbClr val="4A6B7A"/>
                </a:solidFill>
              </a:rPr>
              <a:t>und </a:t>
            </a:r>
            <a:r>
              <a:rPr lang="de-DE" sz="1000" spc="10" dirty="0" smtClean="0">
                <a:solidFill>
                  <a:srgbClr val="4A6B7A"/>
                </a:solidFill>
              </a:rPr>
              <a:t>das Gymnasium</a:t>
            </a:r>
            <a:r>
              <a:rPr lang="de-DE" sz="1000" spc="10" dirty="0">
                <a:solidFill>
                  <a:srgbClr val="4A6B7A"/>
                </a:solidFill>
              </a:rPr>
              <a:t> </a:t>
            </a:r>
            <a:r>
              <a:rPr lang="de-DE" sz="1000" spc="10" dirty="0" smtClean="0">
                <a:solidFill>
                  <a:srgbClr val="4A6B7A"/>
                </a:solidFill>
              </a:rPr>
              <a:t>und kommen aus Greifswald und dem Umland.</a:t>
            </a:r>
            <a:endParaRPr lang="de-DE" sz="1000" spc="10" dirty="0">
              <a:solidFill>
                <a:srgbClr val="4A6B7A"/>
              </a:solidFill>
            </a:endParaRPr>
          </a:p>
        </p:txBody>
      </p:sp>
    </p:spTree>
    <p:extLst>
      <p:ext uri="{BB962C8B-B14F-4D97-AF65-F5344CB8AC3E}">
        <p14:creationId xmlns:p14="http://schemas.microsoft.com/office/powerpoint/2010/main" val="25100525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4139952" y="2345988"/>
            <a:ext cx="4284476" cy="3399112"/>
          </a:xfrm>
          <a:prstGeom prst="rect">
            <a:avLst/>
          </a:prstGeom>
        </p:spPr>
      </p:pic>
      <p:sp>
        <p:nvSpPr>
          <p:cNvPr id="7" name="Titel 1"/>
          <p:cNvSpPr txBox="1">
            <a:spLocks/>
          </p:cNvSpPr>
          <p:nvPr/>
        </p:nvSpPr>
        <p:spPr>
          <a:xfrm>
            <a:off x="971600" y="1649811"/>
            <a:ext cx="2520280" cy="506487"/>
          </a:xfrm>
          <a:prstGeom prst="rect">
            <a:avLst/>
          </a:prstGeom>
          <a:solidFill>
            <a:schemeClr val="bg1"/>
          </a:solidFill>
        </p:spPr>
        <p:txBody>
          <a:bodyPr/>
          <a:lstStyle>
            <a:lvl1pPr algn="ctr" defTabSz="914400" rtl="0" eaLnBrk="1" latinLnBrk="0" hangingPunct="1">
              <a:spcBef>
                <a:spcPct val="0"/>
              </a:spcBef>
              <a:buNone/>
              <a:defRPr lang="de-DE" sz="1800" b="0" i="0" u="none" strike="noStrike" kern="1200" baseline="0" smtClean="0">
                <a:solidFill>
                  <a:schemeClr val="tx1"/>
                </a:solidFill>
                <a:latin typeface="+mj-lt"/>
                <a:ea typeface="+mj-ea"/>
                <a:cs typeface="+mj-cs"/>
              </a:defRPr>
            </a:lvl1pPr>
          </a:lstStyle>
          <a:p>
            <a:pPr algn="l"/>
            <a:r>
              <a:rPr lang="de-DE" sz="2200" b="1" dirty="0">
                <a:solidFill>
                  <a:srgbClr val="4A6B7A"/>
                </a:solidFill>
                <a:latin typeface="FranklinGothic-Medium"/>
              </a:rPr>
              <a:t>2</a:t>
            </a:r>
            <a:r>
              <a:rPr lang="de-DE" sz="2200" b="1" dirty="0" smtClean="0">
                <a:solidFill>
                  <a:srgbClr val="4A6B7A"/>
                </a:solidFill>
                <a:latin typeface="FranklinGothic-Medium"/>
              </a:rPr>
              <a:t>. Planungsziele</a:t>
            </a:r>
            <a:endParaRPr lang="de-DE" sz="2200" b="1" dirty="0">
              <a:solidFill>
                <a:srgbClr val="4A6B7A"/>
              </a:solidFill>
              <a:latin typeface="FranklinGothic-Medium"/>
            </a:endParaRPr>
          </a:p>
        </p:txBody>
      </p:sp>
      <p:sp>
        <p:nvSpPr>
          <p:cNvPr id="5" name="Textfeld 4"/>
          <p:cNvSpPr txBox="1"/>
          <p:nvPr/>
        </p:nvSpPr>
        <p:spPr>
          <a:xfrm>
            <a:off x="973611" y="2231831"/>
            <a:ext cx="4354473" cy="3693319"/>
          </a:xfrm>
          <a:prstGeom prst="rect">
            <a:avLst/>
          </a:prstGeom>
          <a:solidFill>
            <a:schemeClr val="bg1"/>
          </a:solidFill>
        </p:spPr>
        <p:txBody>
          <a:bodyPr wrap="square" rtlCol="0">
            <a:spAutoFit/>
          </a:bodyPr>
          <a:lstStyle/>
          <a:p>
            <a:pPr marL="171450" indent="-171450">
              <a:lnSpc>
                <a:spcPct val="117000"/>
              </a:lnSpc>
              <a:buFont typeface="Arial" panose="020B0604020202020204" pitchFamily="34" charset="0"/>
              <a:buChar char="•"/>
            </a:pPr>
            <a:r>
              <a:rPr lang="de-DE" sz="1000" spc="10" dirty="0" smtClean="0">
                <a:solidFill>
                  <a:srgbClr val="4A6B7A"/>
                </a:solidFill>
              </a:rPr>
              <a:t>Herstellung einer leistungsfähigen </a:t>
            </a:r>
            <a:r>
              <a:rPr lang="de-DE" sz="1000" spc="10" dirty="0">
                <a:solidFill>
                  <a:srgbClr val="4A6B7A"/>
                </a:solidFill>
              </a:rPr>
              <a:t>und </a:t>
            </a:r>
            <a:r>
              <a:rPr lang="de-DE" sz="1000" spc="10" dirty="0" smtClean="0">
                <a:solidFill>
                  <a:srgbClr val="4A6B7A"/>
                </a:solidFill>
              </a:rPr>
              <a:t>sicheren </a:t>
            </a:r>
            <a:r>
              <a:rPr lang="de-DE" sz="1000" spc="10" dirty="0">
                <a:solidFill>
                  <a:srgbClr val="4A6B7A"/>
                </a:solidFill>
              </a:rPr>
              <a:t>Verkehrsanlage für alle </a:t>
            </a:r>
            <a:r>
              <a:rPr lang="de-DE" sz="1000" spc="10" dirty="0" smtClean="0">
                <a:solidFill>
                  <a:srgbClr val="4A6B7A"/>
                </a:solidFill>
              </a:rPr>
              <a:t>Verkehrsteilnehmer</a:t>
            </a:r>
            <a:endParaRPr lang="de-DE" sz="1000" spc="10" dirty="0">
              <a:solidFill>
                <a:srgbClr val="4A6B7A"/>
              </a:solidFill>
            </a:endParaRPr>
          </a:p>
          <a:p>
            <a:pPr marL="171450" indent="-171450">
              <a:lnSpc>
                <a:spcPct val="117000"/>
              </a:lnSpc>
              <a:buFont typeface="Arial" panose="020B0604020202020204" pitchFamily="34" charset="0"/>
              <a:buChar char="•"/>
            </a:pPr>
            <a:r>
              <a:rPr lang="de-DE" sz="1000" spc="10" dirty="0" smtClean="0">
                <a:solidFill>
                  <a:srgbClr val="4A6B7A"/>
                </a:solidFill>
              </a:rPr>
              <a:t>Maßnahmen zur Schulwegsicherung </a:t>
            </a:r>
          </a:p>
          <a:p>
            <a:pPr marL="358775" lvl="1" indent="-95250">
              <a:lnSpc>
                <a:spcPct val="117000"/>
              </a:lnSpc>
              <a:buFont typeface="Arial" panose="020B0604020202020204" pitchFamily="34" charset="0"/>
              <a:buChar char="•"/>
            </a:pPr>
            <a:r>
              <a:rPr lang="de-DE" sz="1000" spc="10" dirty="0">
                <a:solidFill>
                  <a:srgbClr val="4A6B7A"/>
                </a:solidFill>
              </a:rPr>
              <a:t>Tempo 30 Zone </a:t>
            </a:r>
            <a:r>
              <a:rPr lang="de-DE" sz="1000" spc="10" dirty="0" smtClean="0">
                <a:solidFill>
                  <a:srgbClr val="4A6B7A"/>
                </a:solidFill>
              </a:rPr>
              <a:t>zur Geschwindigkeitsreduzierung</a:t>
            </a:r>
          </a:p>
          <a:p>
            <a:pPr marL="358775" lvl="1" indent="-95250">
              <a:lnSpc>
                <a:spcPct val="117000"/>
              </a:lnSpc>
              <a:buFont typeface="Arial" panose="020B0604020202020204" pitchFamily="34" charset="0"/>
              <a:buChar char="•"/>
            </a:pPr>
            <a:r>
              <a:rPr lang="de-DE" sz="1000" spc="10" dirty="0">
                <a:solidFill>
                  <a:srgbClr val="4A6B7A"/>
                </a:solidFill>
              </a:rPr>
              <a:t>breite </a:t>
            </a:r>
            <a:r>
              <a:rPr lang="de-DE" sz="1000" spc="10" dirty="0" smtClean="0">
                <a:solidFill>
                  <a:srgbClr val="4A6B7A"/>
                </a:solidFill>
              </a:rPr>
              <a:t>Gehwege, Fußgängerüberwege und breite </a:t>
            </a:r>
            <a:r>
              <a:rPr lang="de-DE" sz="1000" spc="10" dirty="0" err="1" smtClean="0">
                <a:solidFill>
                  <a:srgbClr val="4A6B7A"/>
                </a:solidFill>
              </a:rPr>
              <a:t>Querungsstellen</a:t>
            </a:r>
            <a:r>
              <a:rPr lang="de-DE" sz="1000" spc="10" dirty="0" smtClean="0">
                <a:solidFill>
                  <a:srgbClr val="4A6B7A"/>
                </a:solidFill>
              </a:rPr>
              <a:t> </a:t>
            </a:r>
            <a:endParaRPr lang="de-DE" sz="1000" spc="10" dirty="0">
              <a:solidFill>
                <a:srgbClr val="4A6B7A"/>
              </a:solidFill>
            </a:endParaRPr>
          </a:p>
          <a:p>
            <a:pPr marL="358775" lvl="1" indent="-95250">
              <a:lnSpc>
                <a:spcPct val="117000"/>
              </a:lnSpc>
              <a:buFont typeface="Arial" panose="020B0604020202020204" pitchFamily="34" charset="0"/>
              <a:buChar char="•"/>
            </a:pPr>
            <a:r>
              <a:rPr lang="de-DE" sz="1000" spc="10" dirty="0">
                <a:solidFill>
                  <a:srgbClr val="4A6B7A"/>
                </a:solidFill>
              </a:rPr>
              <a:t>Vermeidung von Konflikten durch Verlegung des Radverkehrs aus den Wartebereichen der Bushaltestellen</a:t>
            </a:r>
          </a:p>
          <a:p>
            <a:pPr marL="358775" lvl="1" indent="-95250">
              <a:lnSpc>
                <a:spcPct val="117000"/>
              </a:lnSpc>
              <a:buFont typeface="Arial" panose="020B0604020202020204" pitchFamily="34" charset="0"/>
              <a:buChar char="•"/>
            </a:pPr>
            <a:r>
              <a:rPr lang="de-DE" sz="1000" spc="10" dirty="0">
                <a:solidFill>
                  <a:srgbClr val="4A6B7A"/>
                </a:solidFill>
              </a:rPr>
              <a:t>Verlegung einer Haltestelle zur Verringerung der Fahrbahnquerungen</a:t>
            </a:r>
          </a:p>
          <a:p>
            <a:pPr marL="171450" indent="-171450">
              <a:lnSpc>
                <a:spcPct val="117000"/>
              </a:lnSpc>
              <a:buFont typeface="Arial" panose="020B0604020202020204" pitchFamily="34" charset="0"/>
              <a:buChar char="•"/>
            </a:pPr>
            <a:r>
              <a:rPr lang="de-DE" sz="1000" spc="10" dirty="0" smtClean="0">
                <a:solidFill>
                  <a:srgbClr val="4A6B7A"/>
                </a:solidFill>
              </a:rPr>
              <a:t>Maßnahmen Radverkehrsplan</a:t>
            </a:r>
          </a:p>
          <a:p>
            <a:pPr marL="358775" lvl="1" indent="-95250">
              <a:lnSpc>
                <a:spcPct val="117000"/>
              </a:lnSpc>
              <a:buFont typeface="Arial" panose="020B0604020202020204" pitchFamily="34" charset="0"/>
              <a:buChar char="•"/>
            </a:pPr>
            <a:r>
              <a:rPr lang="de-DE" sz="1000" spc="10" dirty="0" smtClean="0">
                <a:solidFill>
                  <a:srgbClr val="4A6B7A"/>
                </a:solidFill>
              </a:rPr>
              <a:t>Radverkehr auf der Fahrbahn im Sichtfeld der Autofahrer</a:t>
            </a:r>
          </a:p>
          <a:p>
            <a:pPr marL="358775" lvl="1" indent="-95250">
              <a:lnSpc>
                <a:spcPct val="117000"/>
              </a:lnSpc>
              <a:buFont typeface="Arial" panose="020B0604020202020204" pitchFamily="34" charset="0"/>
              <a:buChar char="•"/>
            </a:pPr>
            <a:r>
              <a:rPr lang="de-DE" sz="1000" spc="10" dirty="0" smtClean="0">
                <a:solidFill>
                  <a:srgbClr val="4A6B7A"/>
                </a:solidFill>
              </a:rPr>
              <a:t>beidseitig gleiche Radfahrerführung (</a:t>
            </a:r>
            <a:r>
              <a:rPr lang="de-DE" sz="1000" spc="10" dirty="0" err="1" smtClean="0">
                <a:solidFill>
                  <a:srgbClr val="4A6B7A"/>
                </a:solidFill>
              </a:rPr>
              <a:t>Makarenkostraße</a:t>
            </a:r>
            <a:r>
              <a:rPr lang="de-DE" sz="1000" spc="10" dirty="0" smtClean="0">
                <a:solidFill>
                  <a:srgbClr val="4A6B7A"/>
                </a:solidFill>
              </a:rPr>
              <a:t> im Schutzstreifen/ Thälmannring ohne Markierung)</a:t>
            </a:r>
            <a:endParaRPr lang="de-DE" sz="1000" spc="10" dirty="0">
              <a:solidFill>
                <a:srgbClr val="4A6B7A"/>
              </a:solidFill>
            </a:endParaRPr>
          </a:p>
          <a:p>
            <a:pPr marL="171450" indent="-171450">
              <a:lnSpc>
                <a:spcPct val="117000"/>
              </a:lnSpc>
              <a:buFont typeface="Arial" panose="020B0604020202020204" pitchFamily="34" charset="0"/>
              <a:buChar char="•"/>
            </a:pPr>
            <a:r>
              <a:rPr lang="de-DE" sz="1000" spc="10" dirty="0" smtClean="0">
                <a:solidFill>
                  <a:srgbClr val="4A6B7A"/>
                </a:solidFill>
              </a:rPr>
              <a:t>Gestaltung </a:t>
            </a:r>
            <a:r>
              <a:rPr lang="de-DE" sz="1000" spc="10" dirty="0">
                <a:solidFill>
                  <a:srgbClr val="4A6B7A"/>
                </a:solidFill>
              </a:rPr>
              <a:t>der Anlagen des ÖPNV </a:t>
            </a:r>
            <a:endParaRPr lang="de-DE" sz="1000" spc="10" dirty="0" smtClean="0">
              <a:solidFill>
                <a:srgbClr val="4A6B7A"/>
              </a:solidFill>
            </a:endParaRPr>
          </a:p>
          <a:p>
            <a:pPr marL="358775" lvl="1" indent="-95250">
              <a:lnSpc>
                <a:spcPct val="117000"/>
              </a:lnSpc>
              <a:buFont typeface="Arial" panose="020B0604020202020204" pitchFamily="34" charset="0"/>
              <a:buChar char="•"/>
            </a:pPr>
            <a:r>
              <a:rPr lang="de-DE" sz="1000" spc="10" dirty="0" smtClean="0">
                <a:solidFill>
                  <a:srgbClr val="4A6B7A"/>
                </a:solidFill>
              </a:rPr>
              <a:t>Barrierefreie Wartebereiche</a:t>
            </a:r>
            <a:r>
              <a:rPr lang="de-DE" sz="1000" spc="10" dirty="0">
                <a:solidFill>
                  <a:srgbClr val="4A6B7A"/>
                </a:solidFill>
              </a:rPr>
              <a:t>, </a:t>
            </a:r>
            <a:r>
              <a:rPr lang="de-DE" sz="1000" spc="10" dirty="0" smtClean="0">
                <a:solidFill>
                  <a:srgbClr val="4A6B7A"/>
                </a:solidFill>
              </a:rPr>
              <a:t>Ausstattung mit Sonderbordstein</a:t>
            </a:r>
            <a:endParaRPr lang="de-DE" sz="1000" spc="10" dirty="0">
              <a:solidFill>
                <a:srgbClr val="4A6B7A"/>
              </a:solidFill>
            </a:endParaRPr>
          </a:p>
          <a:p>
            <a:pPr marL="171450" indent="-171450">
              <a:lnSpc>
                <a:spcPct val="117000"/>
              </a:lnSpc>
              <a:buFont typeface="Arial" panose="020B0604020202020204" pitchFamily="34" charset="0"/>
              <a:buChar char="•"/>
            </a:pPr>
            <a:r>
              <a:rPr lang="de-DE" sz="1000" spc="10" dirty="0" smtClean="0">
                <a:solidFill>
                  <a:srgbClr val="4A6B7A"/>
                </a:solidFill>
              </a:rPr>
              <a:t>Umfangreiches Leitsystem mit Bodenindikatoren</a:t>
            </a:r>
          </a:p>
          <a:p>
            <a:pPr marL="171450" indent="-171450">
              <a:lnSpc>
                <a:spcPct val="117000"/>
              </a:lnSpc>
              <a:buFont typeface="Arial" panose="020B0604020202020204" pitchFamily="34" charset="0"/>
              <a:buChar char="•"/>
            </a:pPr>
            <a:r>
              <a:rPr lang="de-DE" sz="1000" spc="10" dirty="0" smtClean="0">
                <a:solidFill>
                  <a:srgbClr val="4A6B7A"/>
                </a:solidFill>
              </a:rPr>
              <a:t>Gestaltung </a:t>
            </a:r>
            <a:r>
              <a:rPr lang="de-DE" sz="1000" spc="10" dirty="0">
                <a:solidFill>
                  <a:srgbClr val="4A6B7A"/>
                </a:solidFill>
              </a:rPr>
              <a:t>der öffentlichen Außenanlagen unter Beachtung vorhandener Strukturen in Kombination mit neuen </a:t>
            </a:r>
            <a:r>
              <a:rPr lang="de-DE" sz="1000" spc="10" dirty="0" smtClean="0">
                <a:solidFill>
                  <a:srgbClr val="4A6B7A"/>
                </a:solidFill>
              </a:rPr>
              <a:t>Elementen </a:t>
            </a:r>
          </a:p>
          <a:p>
            <a:pPr marL="171450" indent="-171450">
              <a:lnSpc>
                <a:spcPct val="117000"/>
              </a:lnSpc>
              <a:buFont typeface="Arial" panose="020B0604020202020204" pitchFamily="34" charset="0"/>
              <a:buChar char="•"/>
            </a:pPr>
            <a:r>
              <a:rPr lang="de-DE" sz="1000" spc="10" dirty="0" smtClean="0">
                <a:solidFill>
                  <a:srgbClr val="4A6B7A"/>
                </a:solidFill>
              </a:rPr>
              <a:t>Aufwertung der Grünflächen</a:t>
            </a:r>
            <a:endParaRPr lang="de-DE" sz="1000" spc="10" dirty="0">
              <a:solidFill>
                <a:srgbClr val="4A6B7A"/>
              </a:solidFill>
            </a:endParaRPr>
          </a:p>
          <a:p>
            <a:pPr marL="171450" indent="-171450">
              <a:lnSpc>
                <a:spcPct val="117000"/>
              </a:lnSpc>
              <a:buFont typeface="Arial" panose="020B0604020202020204" pitchFamily="34" charset="0"/>
              <a:buChar char="•"/>
            </a:pPr>
            <a:r>
              <a:rPr lang="de-DE" sz="1000" spc="10" dirty="0" smtClean="0">
                <a:solidFill>
                  <a:srgbClr val="4A6B7A"/>
                </a:solidFill>
              </a:rPr>
              <a:t>Erneuerung </a:t>
            </a:r>
            <a:r>
              <a:rPr lang="de-DE" sz="1000" spc="10" dirty="0">
                <a:solidFill>
                  <a:srgbClr val="4A6B7A"/>
                </a:solidFill>
              </a:rPr>
              <a:t>der </a:t>
            </a:r>
            <a:r>
              <a:rPr lang="de-DE" sz="1000" spc="10" dirty="0" smtClean="0">
                <a:solidFill>
                  <a:srgbClr val="4A6B7A"/>
                </a:solidFill>
              </a:rPr>
              <a:t>Regenentwässerung</a:t>
            </a:r>
          </a:p>
          <a:p>
            <a:pPr marL="171450" indent="-171450">
              <a:lnSpc>
                <a:spcPct val="117000"/>
              </a:lnSpc>
              <a:buFont typeface="Arial" panose="020B0604020202020204" pitchFamily="34" charset="0"/>
              <a:buChar char="•"/>
            </a:pPr>
            <a:r>
              <a:rPr lang="de-DE" sz="1000" spc="10" dirty="0" smtClean="0">
                <a:solidFill>
                  <a:srgbClr val="4A6B7A"/>
                </a:solidFill>
              </a:rPr>
              <a:t>Erneuerung der Beleuchtung </a:t>
            </a:r>
            <a:endParaRPr lang="de-DE" sz="1000" spc="10" dirty="0">
              <a:solidFill>
                <a:srgbClr val="4A6B7A"/>
              </a:solidFill>
            </a:endParaRPr>
          </a:p>
        </p:txBody>
      </p:sp>
      <p:sp>
        <p:nvSpPr>
          <p:cNvPr id="8" name="Textfeld 7"/>
          <p:cNvSpPr txBox="1"/>
          <p:nvPr/>
        </p:nvSpPr>
        <p:spPr>
          <a:xfrm>
            <a:off x="5161970" y="5805264"/>
            <a:ext cx="3276364" cy="261225"/>
          </a:xfrm>
          <a:prstGeom prst="rect">
            <a:avLst/>
          </a:prstGeom>
          <a:solidFill>
            <a:schemeClr val="bg1"/>
          </a:solidFill>
        </p:spPr>
        <p:txBody>
          <a:bodyPr wrap="square" rtlCol="0">
            <a:spAutoFit/>
          </a:bodyPr>
          <a:lstStyle/>
          <a:p>
            <a:pPr algn="r">
              <a:lnSpc>
                <a:spcPct val="117000"/>
              </a:lnSpc>
            </a:pPr>
            <a:r>
              <a:rPr lang="de-DE" sz="1000" spc="10" dirty="0">
                <a:solidFill>
                  <a:srgbClr val="B3232D"/>
                </a:solidFill>
              </a:rPr>
              <a:t>Quelle: </a:t>
            </a:r>
            <a:r>
              <a:rPr lang="de-DE" sz="900" spc="10" dirty="0" smtClean="0">
                <a:solidFill>
                  <a:srgbClr val="B3232D"/>
                </a:solidFill>
              </a:rPr>
              <a:t>STÄDTEBAULICHER RAHMENPLAN 2005 SCHÖNWALDE </a:t>
            </a:r>
            <a:r>
              <a:rPr lang="de-DE" sz="900" spc="10" dirty="0">
                <a:solidFill>
                  <a:srgbClr val="B3232D"/>
                </a:solidFill>
              </a:rPr>
              <a:t>II</a:t>
            </a:r>
            <a:endParaRPr lang="de-DE" sz="1000" spc="10" dirty="0">
              <a:solidFill>
                <a:srgbClr val="B3232D"/>
              </a:solidFill>
              <a:latin typeface="Franklin Gothic Book" panose="020B0503020102020204" pitchFamily="34" charset="0"/>
            </a:endParaRPr>
          </a:p>
        </p:txBody>
      </p:sp>
    </p:spTree>
    <p:extLst>
      <p:ext uri="{BB962C8B-B14F-4D97-AF65-F5344CB8AC3E}">
        <p14:creationId xmlns:p14="http://schemas.microsoft.com/office/powerpoint/2010/main" val="7657742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899591" y="1988840"/>
            <a:ext cx="7541989" cy="634020"/>
          </a:xfrm>
          <a:prstGeom prst="rect">
            <a:avLst/>
          </a:prstGeom>
          <a:solidFill>
            <a:schemeClr val="bg1"/>
          </a:solidFill>
        </p:spPr>
        <p:txBody>
          <a:bodyPr wrap="square" rtlCol="0">
            <a:spAutoFit/>
          </a:bodyPr>
          <a:lstStyle/>
          <a:p>
            <a:pPr>
              <a:lnSpc>
                <a:spcPct val="120000"/>
              </a:lnSpc>
            </a:pPr>
            <a:r>
              <a:rPr lang="de-DE" sz="1000" spc="10" dirty="0">
                <a:solidFill>
                  <a:srgbClr val="4A6B7A"/>
                </a:solidFill>
              </a:rPr>
              <a:t>In einer Abwägungsunterlage wurden die Varianten  Kreisverkehrsanlage und 3 armiger Knotenpunkt untersucht. </a:t>
            </a:r>
            <a:r>
              <a:rPr lang="de-DE" sz="1000" spc="10" dirty="0" smtClean="0">
                <a:solidFill>
                  <a:srgbClr val="4A6B7A"/>
                </a:solidFill>
              </a:rPr>
              <a:t>Als </a:t>
            </a:r>
            <a:r>
              <a:rPr lang="de-DE" sz="1000" spc="10" dirty="0">
                <a:solidFill>
                  <a:srgbClr val="4A6B7A"/>
                </a:solidFill>
              </a:rPr>
              <a:t>Vorzugsvariante wurde der 3 armige Knotenpunkt herausgearbeitet. </a:t>
            </a:r>
            <a:r>
              <a:rPr lang="de-DE" sz="1000" spc="10" dirty="0" smtClean="0">
                <a:solidFill>
                  <a:srgbClr val="4A6B7A"/>
                </a:solidFill>
              </a:rPr>
              <a:t> Er </a:t>
            </a:r>
            <a:r>
              <a:rPr lang="de-DE" sz="1000" spc="10" dirty="0">
                <a:solidFill>
                  <a:srgbClr val="4A6B7A"/>
                </a:solidFill>
              </a:rPr>
              <a:t>erreicht eine gute Verkehrsqualität mit hoher Leistungsfähigkeit, passt sich harmonisch in das städtische Umfeld ein und ist kostengünstiger als eine Kreisverkehrsanlage. </a:t>
            </a:r>
            <a:endParaRPr lang="de-DE" sz="1000" dirty="0"/>
          </a:p>
        </p:txBody>
      </p:sp>
      <p:sp>
        <p:nvSpPr>
          <p:cNvPr id="5" name="Titel 1"/>
          <p:cNvSpPr txBox="1">
            <a:spLocks/>
          </p:cNvSpPr>
          <p:nvPr/>
        </p:nvSpPr>
        <p:spPr>
          <a:xfrm>
            <a:off x="899592" y="1609282"/>
            <a:ext cx="4680520" cy="506487"/>
          </a:xfrm>
          <a:prstGeom prst="rect">
            <a:avLst/>
          </a:prstGeom>
        </p:spPr>
        <p:txBody>
          <a:bodyPr/>
          <a:lstStyle>
            <a:lvl1pPr algn="ctr" defTabSz="914400" rtl="0" eaLnBrk="1" latinLnBrk="0" hangingPunct="1">
              <a:spcBef>
                <a:spcPct val="0"/>
              </a:spcBef>
              <a:buNone/>
              <a:defRPr lang="de-DE" sz="1800" b="0" i="0" u="none" strike="noStrike" kern="1200" baseline="0" smtClean="0">
                <a:solidFill>
                  <a:schemeClr val="tx1"/>
                </a:solidFill>
                <a:latin typeface="+mj-lt"/>
                <a:ea typeface="+mj-ea"/>
                <a:cs typeface="+mj-cs"/>
              </a:defRPr>
            </a:lvl1pPr>
          </a:lstStyle>
          <a:p>
            <a:pPr algn="l"/>
            <a:r>
              <a:rPr lang="de-DE" sz="2200" b="1" dirty="0" smtClean="0">
                <a:solidFill>
                  <a:srgbClr val="4A6B7A"/>
                </a:solidFill>
                <a:latin typeface="FranklinGothic-Medium"/>
              </a:rPr>
              <a:t>3. Abwägungsunterlage</a:t>
            </a:r>
            <a:endParaRPr lang="de-DE" sz="2200" b="1" dirty="0">
              <a:solidFill>
                <a:srgbClr val="4A6B7A"/>
              </a:solidFill>
              <a:latin typeface="FranklinGothic-Medium"/>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7032" y="2708920"/>
            <a:ext cx="3497041"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7892" y="2721496"/>
            <a:ext cx="3672540" cy="3299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40753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2752775" y="319253"/>
            <a:ext cx="3883491" cy="7589858"/>
          </a:xfrm>
          <a:prstGeom prst="rect">
            <a:avLst/>
          </a:prstGeom>
        </p:spPr>
      </p:pic>
      <p:sp>
        <p:nvSpPr>
          <p:cNvPr id="5" name="Titel 1"/>
          <p:cNvSpPr txBox="1">
            <a:spLocks/>
          </p:cNvSpPr>
          <p:nvPr/>
        </p:nvSpPr>
        <p:spPr>
          <a:xfrm>
            <a:off x="899592" y="1609282"/>
            <a:ext cx="4680520" cy="506487"/>
          </a:xfrm>
          <a:prstGeom prst="rect">
            <a:avLst/>
          </a:prstGeom>
        </p:spPr>
        <p:txBody>
          <a:bodyPr/>
          <a:lstStyle>
            <a:lvl1pPr algn="ctr" defTabSz="914400" rtl="0" eaLnBrk="1" latinLnBrk="0" hangingPunct="1">
              <a:spcBef>
                <a:spcPct val="0"/>
              </a:spcBef>
              <a:buNone/>
              <a:defRPr lang="de-DE" sz="1800" b="0" i="0" u="none" strike="noStrike" kern="1200" baseline="0" smtClean="0">
                <a:solidFill>
                  <a:schemeClr val="tx1"/>
                </a:solidFill>
                <a:latin typeface="+mj-lt"/>
                <a:ea typeface="+mj-ea"/>
                <a:cs typeface="+mj-cs"/>
              </a:defRPr>
            </a:lvl1pPr>
          </a:lstStyle>
          <a:p>
            <a:pPr algn="l"/>
            <a:r>
              <a:rPr lang="de-DE" sz="2200" b="1" dirty="0">
                <a:solidFill>
                  <a:srgbClr val="4A6B7A"/>
                </a:solidFill>
                <a:latin typeface="FranklinGothic-Medium"/>
              </a:rPr>
              <a:t>4</a:t>
            </a:r>
            <a:r>
              <a:rPr lang="de-DE" sz="2200" b="1" dirty="0" smtClean="0">
                <a:solidFill>
                  <a:srgbClr val="4A6B7A"/>
                </a:solidFill>
                <a:latin typeface="FranklinGothic-Medium"/>
              </a:rPr>
              <a:t>. Entwurfsplanung</a:t>
            </a:r>
            <a:endParaRPr lang="de-DE" sz="2200" b="1" dirty="0">
              <a:solidFill>
                <a:srgbClr val="4A6B7A"/>
              </a:solidFill>
              <a:latin typeface="FranklinGothic-Medium"/>
            </a:endParaRPr>
          </a:p>
        </p:txBody>
      </p:sp>
      <p:sp>
        <p:nvSpPr>
          <p:cNvPr id="11" name="Textfeld 10"/>
          <p:cNvSpPr txBox="1"/>
          <p:nvPr/>
        </p:nvSpPr>
        <p:spPr>
          <a:xfrm>
            <a:off x="899592" y="1988841"/>
            <a:ext cx="3763654" cy="2649059"/>
          </a:xfrm>
          <a:prstGeom prst="rect">
            <a:avLst/>
          </a:prstGeom>
          <a:solidFill>
            <a:schemeClr val="bg1"/>
          </a:solidFill>
        </p:spPr>
        <p:txBody>
          <a:bodyPr wrap="square" rtlCol="0">
            <a:spAutoFit/>
          </a:bodyPr>
          <a:lstStyle/>
          <a:p>
            <a:pPr>
              <a:lnSpc>
                <a:spcPct val="117000"/>
              </a:lnSpc>
            </a:pPr>
            <a:r>
              <a:rPr lang="de-DE" sz="1300" b="1" dirty="0" smtClean="0">
                <a:solidFill>
                  <a:srgbClr val="B3232D"/>
                </a:solidFill>
                <a:latin typeface="FranklinGothic-Medium"/>
              </a:rPr>
              <a:t>Verkehrsraumgestaltung</a:t>
            </a:r>
            <a:endParaRPr lang="de-DE" sz="1300" b="1" dirty="0">
              <a:solidFill>
                <a:srgbClr val="B3232D"/>
              </a:solidFill>
              <a:latin typeface="FranklinGothic-Medium"/>
            </a:endParaRPr>
          </a:p>
          <a:p>
            <a:pPr>
              <a:lnSpc>
                <a:spcPct val="117000"/>
              </a:lnSpc>
            </a:pPr>
            <a:endParaRPr lang="de-DE" sz="1000" spc="10" dirty="0">
              <a:solidFill>
                <a:srgbClr val="4A6B7A"/>
              </a:solidFill>
            </a:endParaRPr>
          </a:p>
          <a:p>
            <a:pPr>
              <a:lnSpc>
                <a:spcPct val="117000"/>
              </a:lnSpc>
            </a:pPr>
            <a:r>
              <a:rPr lang="de-DE" sz="1000" spc="10" dirty="0" smtClean="0">
                <a:solidFill>
                  <a:srgbClr val="4A6B7A"/>
                </a:solidFill>
              </a:rPr>
              <a:t>Bei </a:t>
            </a:r>
            <a:r>
              <a:rPr lang="de-DE" sz="1000" spc="10" dirty="0">
                <a:solidFill>
                  <a:srgbClr val="4A6B7A"/>
                </a:solidFill>
              </a:rPr>
              <a:t>der Entwicklung des Entwurfes wurden langgezogene Mittelinseln hergeleitet. Diese dienen als variable Querungshilfen, zur Gestaltung und zur Geschwindigkeitsdämpfung. An den Haltestellen verhindern sie ein Überholen der wartenden Busse und erhöhen die Sicherheit der aussteigenden Fahrgäste.  </a:t>
            </a:r>
          </a:p>
          <a:p>
            <a:pPr>
              <a:lnSpc>
                <a:spcPct val="117000"/>
              </a:lnSpc>
            </a:pPr>
            <a:endParaRPr lang="de-DE" sz="1000" spc="10" dirty="0" smtClean="0">
              <a:solidFill>
                <a:srgbClr val="4A6B7A"/>
              </a:solidFill>
            </a:endParaRPr>
          </a:p>
          <a:p>
            <a:pPr>
              <a:lnSpc>
                <a:spcPct val="117000"/>
              </a:lnSpc>
            </a:pPr>
            <a:r>
              <a:rPr lang="de-DE" sz="1000" spc="10" dirty="0" smtClean="0">
                <a:solidFill>
                  <a:srgbClr val="4A6B7A"/>
                </a:solidFill>
              </a:rPr>
              <a:t>Die </a:t>
            </a:r>
            <a:r>
              <a:rPr lang="de-DE" sz="1000" spc="10" dirty="0">
                <a:solidFill>
                  <a:srgbClr val="4A6B7A"/>
                </a:solidFill>
              </a:rPr>
              <a:t>vorhandenen Alleebäume können </a:t>
            </a:r>
            <a:r>
              <a:rPr lang="de-DE" sz="1000" spc="10" dirty="0" smtClean="0">
                <a:solidFill>
                  <a:srgbClr val="4A6B7A"/>
                </a:solidFill>
              </a:rPr>
              <a:t>berücksichtigt werden und Neupflanzungen sind vorgesehen. Der </a:t>
            </a:r>
            <a:r>
              <a:rPr lang="de-DE" sz="1000" spc="10" dirty="0">
                <a:solidFill>
                  <a:srgbClr val="4A6B7A"/>
                </a:solidFill>
              </a:rPr>
              <a:t>Entwurf passt sich gestalterisch und städtebaulich in die umliegende Bebauung ein. </a:t>
            </a:r>
            <a:endParaRPr lang="de-DE" sz="1000" spc="10" dirty="0" smtClean="0">
              <a:solidFill>
                <a:srgbClr val="4A6B7A"/>
              </a:solidFill>
            </a:endParaRPr>
          </a:p>
          <a:p>
            <a:pPr>
              <a:lnSpc>
                <a:spcPct val="117000"/>
              </a:lnSpc>
            </a:pPr>
            <a:endParaRPr lang="de-DE" sz="1000" spc="10" dirty="0" smtClean="0">
              <a:solidFill>
                <a:srgbClr val="4A6B7A"/>
              </a:solidFill>
            </a:endParaRPr>
          </a:p>
          <a:p>
            <a:pPr>
              <a:lnSpc>
                <a:spcPct val="117000"/>
              </a:lnSpc>
            </a:pPr>
            <a:r>
              <a:rPr lang="de-DE" sz="1000" spc="10" dirty="0" smtClean="0">
                <a:solidFill>
                  <a:srgbClr val="4A6B7A"/>
                </a:solidFill>
              </a:rPr>
              <a:t>Die </a:t>
            </a:r>
            <a:r>
              <a:rPr lang="de-DE" sz="1000" spc="10" dirty="0">
                <a:solidFill>
                  <a:srgbClr val="4A6B7A"/>
                </a:solidFill>
              </a:rPr>
              <a:t>Radfahrer werden auf der Fahrbahn z.T. im </a:t>
            </a:r>
            <a:r>
              <a:rPr lang="de-DE" sz="1000" spc="10" dirty="0" smtClean="0">
                <a:solidFill>
                  <a:srgbClr val="4A6B7A"/>
                </a:solidFill>
              </a:rPr>
              <a:t>Schutzstreifen </a:t>
            </a:r>
            <a:r>
              <a:rPr lang="de-DE" sz="1000" spc="10" dirty="0">
                <a:solidFill>
                  <a:srgbClr val="4A6B7A"/>
                </a:solidFill>
              </a:rPr>
              <a:t>geführt. Der Entwurf beinhaltet 6 </a:t>
            </a:r>
            <a:r>
              <a:rPr lang="de-DE" sz="1000" spc="10" dirty="0" err="1" smtClean="0">
                <a:solidFill>
                  <a:srgbClr val="4A6B7A"/>
                </a:solidFill>
              </a:rPr>
              <a:t>Querungsstellen</a:t>
            </a:r>
            <a:r>
              <a:rPr lang="de-DE" sz="1000" spc="10" dirty="0" smtClean="0">
                <a:solidFill>
                  <a:srgbClr val="4A6B7A"/>
                </a:solidFill>
              </a:rPr>
              <a:t>.</a:t>
            </a:r>
            <a:endParaRPr lang="de-DE" sz="1000" spc="10" dirty="0">
              <a:solidFill>
                <a:srgbClr val="4A6B7A"/>
              </a:solidFill>
            </a:endParaRPr>
          </a:p>
        </p:txBody>
      </p:sp>
    </p:spTree>
    <p:extLst>
      <p:ext uri="{BB962C8B-B14F-4D97-AF65-F5344CB8AC3E}">
        <p14:creationId xmlns:p14="http://schemas.microsoft.com/office/powerpoint/2010/main" val="16070768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88841"/>
            <a:ext cx="7608604" cy="4068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1"/>
          <p:cNvSpPr txBox="1">
            <a:spLocks/>
          </p:cNvSpPr>
          <p:nvPr/>
        </p:nvSpPr>
        <p:spPr>
          <a:xfrm>
            <a:off x="899592" y="1609282"/>
            <a:ext cx="4680520" cy="506487"/>
          </a:xfrm>
          <a:prstGeom prst="rect">
            <a:avLst/>
          </a:prstGeom>
          <a:solidFill>
            <a:schemeClr val="bg1"/>
          </a:solidFill>
        </p:spPr>
        <p:txBody>
          <a:bodyPr/>
          <a:lstStyle>
            <a:lvl1pPr algn="ctr" defTabSz="914400" rtl="0" eaLnBrk="1" latinLnBrk="0" hangingPunct="1">
              <a:spcBef>
                <a:spcPct val="0"/>
              </a:spcBef>
              <a:buNone/>
              <a:defRPr lang="de-DE" sz="1800" b="0" i="0" u="none" strike="noStrike" kern="1200" baseline="0" smtClean="0">
                <a:solidFill>
                  <a:schemeClr val="tx1"/>
                </a:solidFill>
                <a:latin typeface="+mj-lt"/>
                <a:ea typeface="+mj-ea"/>
                <a:cs typeface="+mj-cs"/>
              </a:defRPr>
            </a:lvl1pPr>
          </a:lstStyle>
          <a:p>
            <a:pPr algn="l"/>
            <a:r>
              <a:rPr lang="de-DE" sz="2200" b="1" dirty="0">
                <a:solidFill>
                  <a:srgbClr val="4A6B7A"/>
                </a:solidFill>
                <a:latin typeface="FranklinGothic-Medium"/>
              </a:rPr>
              <a:t>4</a:t>
            </a:r>
            <a:r>
              <a:rPr lang="de-DE" sz="2200" b="1" dirty="0" smtClean="0">
                <a:solidFill>
                  <a:srgbClr val="4A6B7A"/>
                </a:solidFill>
                <a:latin typeface="FranklinGothic-Medium"/>
              </a:rPr>
              <a:t>. Entwurfsplanung</a:t>
            </a:r>
            <a:endParaRPr lang="de-DE" sz="2200" b="1" dirty="0">
              <a:solidFill>
                <a:srgbClr val="4A6B7A"/>
              </a:solidFill>
              <a:latin typeface="FranklinGothic-Medium"/>
            </a:endParaRPr>
          </a:p>
        </p:txBody>
      </p:sp>
      <p:sp>
        <p:nvSpPr>
          <p:cNvPr id="11" name="Textfeld 10"/>
          <p:cNvSpPr txBox="1"/>
          <p:nvPr/>
        </p:nvSpPr>
        <p:spPr>
          <a:xfrm>
            <a:off x="899592" y="1988841"/>
            <a:ext cx="3763654" cy="305853"/>
          </a:xfrm>
          <a:prstGeom prst="rect">
            <a:avLst/>
          </a:prstGeom>
          <a:solidFill>
            <a:schemeClr val="bg1"/>
          </a:solidFill>
        </p:spPr>
        <p:txBody>
          <a:bodyPr wrap="square" rtlCol="0">
            <a:spAutoFit/>
          </a:bodyPr>
          <a:lstStyle/>
          <a:p>
            <a:pPr>
              <a:lnSpc>
                <a:spcPct val="117000"/>
              </a:lnSpc>
            </a:pPr>
            <a:r>
              <a:rPr lang="de-DE" sz="1300" b="1" dirty="0" smtClean="0">
                <a:solidFill>
                  <a:srgbClr val="B3232D"/>
                </a:solidFill>
                <a:latin typeface="FranklinGothic-Medium"/>
              </a:rPr>
              <a:t>Planausschnitt </a:t>
            </a:r>
            <a:r>
              <a:rPr lang="de-DE" sz="1300" b="1" dirty="0" err="1" smtClean="0">
                <a:solidFill>
                  <a:srgbClr val="B3232D"/>
                </a:solidFill>
                <a:latin typeface="FranklinGothic-Medium"/>
              </a:rPr>
              <a:t>Makarenkostraße</a:t>
            </a:r>
            <a:endParaRPr lang="de-DE" sz="1300" b="1" dirty="0">
              <a:solidFill>
                <a:srgbClr val="B3232D"/>
              </a:solidFill>
              <a:latin typeface="FranklinGothic-Medium"/>
            </a:endParaRPr>
          </a:p>
        </p:txBody>
      </p:sp>
    </p:spTree>
    <p:extLst>
      <p:ext uri="{BB962C8B-B14F-4D97-AF65-F5344CB8AC3E}">
        <p14:creationId xmlns:p14="http://schemas.microsoft.com/office/powerpoint/2010/main" val="2668982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899592" y="1609282"/>
            <a:ext cx="4680520" cy="506487"/>
          </a:xfrm>
          <a:prstGeom prst="rect">
            <a:avLst/>
          </a:prstGeom>
          <a:solidFill>
            <a:schemeClr val="bg1"/>
          </a:solidFill>
        </p:spPr>
        <p:txBody>
          <a:bodyPr/>
          <a:lstStyle>
            <a:lvl1pPr algn="ctr" defTabSz="914400" rtl="0" eaLnBrk="1" latinLnBrk="0" hangingPunct="1">
              <a:spcBef>
                <a:spcPct val="0"/>
              </a:spcBef>
              <a:buNone/>
              <a:defRPr lang="de-DE" sz="1800" b="0" i="0" u="none" strike="noStrike" kern="1200" baseline="0" smtClean="0">
                <a:solidFill>
                  <a:schemeClr val="tx1"/>
                </a:solidFill>
                <a:latin typeface="+mj-lt"/>
                <a:ea typeface="+mj-ea"/>
                <a:cs typeface="+mj-cs"/>
              </a:defRPr>
            </a:lvl1pPr>
          </a:lstStyle>
          <a:p>
            <a:pPr algn="l"/>
            <a:r>
              <a:rPr lang="de-DE" sz="2200" b="1" dirty="0">
                <a:solidFill>
                  <a:srgbClr val="4A6B7A"/>
                </a:solidFill>
                <a:latin typeface="FranklinGothic-Medium"/>
              </a:rPr>
              <a:t>4</a:t>
            </a:r>
            <a:r>
              <a:rPr lang="de-DE" sz="2200" b="1" dirty="0" smtClean="0">
                <a:solidFill>
                  <a:srgbClr val="4A6B7A"/>
                </a:solidFill>
                <a:latin typeface="FranklinGothic-Medium"/>
              </a:rPr>
              <a:t>. Entwurfsplanung</a:t>
            </a:r>
            <a:endParaRPr lang="de-DE" sz="2200" b="1" dirty="0">
              <a:solidFill>
                <a:srgbClr val="4A6B7A"/>
              </a:solidFill>
              <a:latin typeface="FranklinGothic-Medium"/>
            </a:endParaRPr>
          </a:p>
        </p:txBody>
      </p:sp>
      <p:sp>
        <p:nvSpPr>
          <p:cNvPr id="11" name="Textfeld 10"/>
          <p:cNvSpPr txBox="1"/>
          <p:nvPr/>
        </p:nvSpPr>
        <p:spPr>
          <a:xfrm>
            <a:off x="899592" y="1988841"/>
            <a:ext cx="3763654" cy="305853"/>
          </a:xfrm>
          <a:prstGeom prst="rect">
            <a:avLst/>
          </a:prstGeom>
          <a:solidFill>
            <a:schemeClr val="bg1"/>
          </a:solidFill>
        </p:spPr>
        <p:txBody>
          <a:bodyPr wrap="square" rtlCol="0">
            <a:spAutoFit/>
          </a:bodyPr>
          <a:lstStyle/>
          <a:p>
            <a:pPr>
              <a:lnSpc>
                <a:spcPct val="117000"/>
              </a:lnSpc>
            </a:pPr>
            <a:r>
              <a:rPr lang="de-DE" sz="1300" b="1" dirty="0" smtClean="0">
                <a:solidFill>
                  <a:srgbClr val="B3232D"/>
                </a:solidFill>
                <a:latin typeface="FranklinGothic-Medium"/>
              </a:rPr>
              <a:t>Planausschnitt Ernst-Thälmann-Ring Süd</a:t>
            </a:r>
            <a:endParaRPr lang="de-DE" sz="1300" b="1" dirty="0">
              <a:solidFill>
                <a:srgbClr val="B3232D"/>
              </a:solidFill>
              <a:latin typeface="FranklinGothic-Medium"/>
            </a:endParaRPr>
          </a:p>
        </p:txBody>
      </p:sp>
      <p:pic>
        <p:nvPicPr>
          <p:cNvPr id="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71759" y="2430747"/>
            <a:ext cx="8176705" cy="3338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21041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564" y="2564904"/>
            <a:ext cx="8348663" cy="326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1"/>
          <p:cNvSpPr txBox="1">
            <a:spLocks/>
          </p:cNvSpPr>
          <p:nvPr/>
        </p:nvSpPr>
        <p:spPr>
          <a:xfrm>
            <a:off x="899592" y="1609282"/>
            <a:ext cx="4680520" cy="506487"/>
          </a:xfrm>
          <a:prstGeom prst="rect">
            <a:avLst/>
          </a:prstGeom>
          <a:solidFill>
            <a:schemeClr val="bg1"/>
          </a:solidFill>
        </p:spPr>
        <p:txBody>
          <a:bodyPr/>
          <a:lstStyle>
            <a:lvl1pPr algn="ctr" defTabSz="914400" rtl="0" eaLnBrk="1" latinLnBrk="0" hangingPunct="1">
              <a:spcBef>
                <a:spcPct val="0"/>
              </a:spcBef>
              <a:buNone/>
              <a:defRPr lang="de-DE" sz="1800" b="0" i="0" u="none" strike="noStrike" kern="1200" baseline="0" smtClean="0">
                <a:solidFill>
                  <a:schemeClr val="tx1"/>
                </a:solidFill>
                <a:latin typeface="+mj-lt"/>
                <a:ea typeface="+mj-ea"/>
                <a:cs typeface="+mj-cs"/>
              </a:defRPr>
            </a:lvl1pPr>
          </a:lstStyle>
          <a:p>
            <a:pPr algn="l"/>
            <a:r>
              <a:rPr lang="de-DE" sz="2200" b="1" dirty="0">
                <a:solidFill>
                  <a:srgbClr val="4A6B7A"/>
                </a:solidFill>
                <a:latin typeface="FranklinGothic-Medium"/>
              </a:rPr>
              <a:t>4</a:t>
            </a:r>
            <a:r>
              <a:rPr lang="de-DE" sz="2200" b="1" dirty="0" smtClean="0">
                <a:solidFill>
                  <a:srgbClr val="4A6B7A"/>
                </a:solidFill>
                <a:latin typeface="FranklinGothic-Medium"/>
              </a:rPr>
              <a:t>. Entwurfsplanung</a:t>
            </a:r>
            <a:endParaRPr lang="de-DE" sz="2200" b="1" dirty="0">
              <a:solidFill>
                <a:srgbClr val="4A6B7A"/>
              </a:solidFill>
              <a:latin typeface="FranklinGothic-Medium"/>
            </a:endParaRPr>
          </a:p>
        </p:txBody>
      </p:sp>
      <p:sp>
        <p:nvSpPr>
          <p:cNvPr id="11" name="Textfeld 10"/>
          <p:cNvSpPr txBox="1"/>
          <p:nvPr/>
        </p:nvSpPr>
        <p:spPr>
          <a:xfrm>
            <a:off x="899592" y="1988841"/>
            <a:ext cx="3763654" cy="305853"/>
          </a:xfrm>
          <a:prstGeom prst="rect">
            <a:avLst/>
          </a:prstGeom>
          <a:solidFill>
            <a:schemeClr val="bg1"/>
          </a:solidFill>
        </p:spPr>
        <p:txBody>
          <a:bodyPr wrap="square" rtlCol="0">
            <a:spAutoFit/>
          </a:bodyPr>
          <a:lstStyle/>
          <a:p>
            <a:pPr>
              <a:lnSpc>
                <a:spcPct val="117000"/>
              </a:lnSpc>
            </a:pPr>
            <a:r>
              <a:rPr lang="de-DE" sz="1300" b="1" dirty="0" smtClean="0">
                <a:solidFill>
                  <a:srgbClr val="B3232D"/>
                </a:solidFill>
                <a:latin typeface="FranklinGothic-Medium"/>
              </a:rPr>
              <a:t>Planausschnitt Ernst-Thälmann-Ring Nord</a:t>
            </a:r>
            <a:endParaRPr lang="de-DE" sz="1300" b="1" dirty="0">
              <a:solidFill>
                <a:srgbClr val="B3232D"/>
              </a:solidFill>
              <a:latin typeface="FranklinGothic-Medium"/>
            </a:endParaRPr>
          </a:p>
        </p:txBody>
      </p:sp>
    </p:spTree>
    <p:extLst>
      <p:ext uri="{BB962C8B-B14F-4D97-AF65-F5344CB8AC3E}">
        <p14:creationId xmlns:p14="http://schemas.microsoft.com/office/powerpoint/2010/main" val="2378182980"/>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793</Words>
  <Application>Microsoft Office PowerPoint</Application>
  <PresentationFormat>Bildschirmpräsentation (4:3)</PresentationFormat>
  <Paragraphs>168</Paragraphs>
  <Slides>20</Slides>
  <Notes>8</Notes>
  <HiddenSlides>0</HiddenSlides>
  <MMClips>0</MMClips>
  <ScaleCrop>false</ScaleCrop>
  <HeadingPairs>
    <vt:vector size="4" baseType="variant">
      <vt:variant>
        <vt:lpstr>Design</vt:lpstr>
      </vt:variant>
      <vt:variant>
        <vt:i4>1</vt:i4>
      </vt:variant>
      <vt:variant>
        <vt:lpstr>Folientitel</vt:lpstr>
      </vt:variant>
      <vt:variant>
        <vt:i4>20</vt:i4>
      </vt:variant>
    </vt:vector>
  </HeadingPairs>
  <TitlesOfParts>
    <vt:vector size="21" baseType="lpstr">
      <vt:lpstr>Larissa</vt:lpstr>
      <vt:lpstr>Umgestaltung Knoten Makarenkostraße/ Ernst-Thälmann-Ring Stadtumbau Schönwalde II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Reich, Jens</dc:creator>
  <cp:lastModifiedBy>Hardt, Katharina</cp:lastModifiedBy>
  <cp:revision>83</cp:revision>
  <cp:lastPrinted>2018-07-30T09:23:46Z</cp:lastPrinted>
  <dcterms:created xsi:type="dcterms:W3CDTF">2014-09-18T10:31:52Z</dcterms:created>
  <dcterms:modified xsi:type="dcterms:W3CDTF">2018-08-01T07:30:57Z</dcterms:modified>
</cp:coreProperties>
</file>