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59" r:id="rId3"/>
    <p:sldId id="269" r:id="rId4"/>
    <p:sldId id="260" r:id="rId5"/>
    <p:sldId id="261" r:id="rId6"/>
    <p:sldId id="262" r:id="rId7"/>
    <p:sldId id="263" r:id="rId8"/>
    <p:sldId id="264" r:id="rId9"/>
    <p:sldId id="265" r:id="rId10"/>
    <p:sldId id="266" r:id="rId11"/>
    <p:sldId id="267" r:id="rId12"/>
    <p:sldId id="270" r:id="rId13"/>
    <p:sldId id="268" r:id="rId14"/>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6B7A"/>
    <a:srgbClr val="B323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68" autoAdjust="0"/>
    <p:restoredTop sz="94994" autoAdjust="0"/>
  </p:normalViewPr>
  <p:slideViewPr>
    <p:cSldViewPr>
      <p:cViewPr>
        <p:scale>
          <a:sx n="114" d="100"/>
          <a:sy n="114" d="100"/>
        </p:scale>
        <p:origin x="-834" y="-60"/>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5659" cy="496332"/>
          </a:xfrm>
          <a:prstGeom prst="rect">
            <a:avLst/>
          </a:prstGeom>
        </p:spPr>
        <p:txBody>
          <a:bodyPr vert="horz" lIns="95559" tIns="47780" rIns="95559" bIns="47780" rtlCol="0"/>
          <a:lstStyle>
            <a:lvl1pPr algn="l">
              <a:defRPr sz="1300"/>
            </a:lvl1pPr>
          </a:lstStyle>
          <a:p>
            <a:endParaRPr lang="de-DE"/>
          </a:p>
        </p:txBody>
      </p:sp>
      <p:sp>
        <p:nvSpPr>
          <p:cNvPr id="3" name="Datumsplatzhalter 2"/>
          <p:cNvSpPr>
            <a:spLocks noGrp="1"/>
          </p:cNvSpPr>
          <p:nvPr>
            <p:ph type="dt" sz="quarter" idx="1"/>
          </p:nvPr>
        </p:nvSpPr>
        <p:spPr>
          <a:xfrm>
            <a:off x="3850443" y="1"/>
            <a:ext cx="2945659" cy="496332"/>
          </a:xfrm>
          <a:prstGeom prst="rect">
            <a:avLst/>
          </a:prstGeom>
        </p:spPr>
        <p:txBody>
          <a:bodyPr vert="horz" lIns="95559" tIns="47780" rIns="95559" bIns="47780" rtlCol="0"/>
          <a:lstStyle>
            <a:lvl1pPr algn="r">
              <a:defRPr sz="1300"/>
            </a:lvl1pPr>
          </a:lstStyle>
          <a:p>
            <a:fld id="{BC0E6C20-2763-4CFC-8272-E3C6D6861340}" type="datetimeFigureOut">
              <a:rPr lang="de-DE" smtClean="0"/>
              <a:t>27.08.2018</a:t>
            </a:fld>
            <a:endParaRPr lang="de-DE"/>
          </a:p>
        </p:txBody>
      </p:sp>
      <p:sp>
        <p:nvSpPr>
          <p:cNvPr id="4" name="Fußzeilenplatzhalter 3"/>
          <p:cNvSpPr>
            <a:spLocks noGrp="1"/>
          </p:cNvSpPr>
          <p:nvPr>
            <p:ph type="ftr" sz="quarter" idx="2"/>
          </p:nvPr>
        </p:nvSpPr>
        <p:spPr>
          <a:xfrm>
            <a:off x="0" y="9428584"/>
            <a:ext cx="2945659" cy="496332"/>
          </a:xfrm>
          <a:prstGeom prst="rect">
            <a:avLst/>
          </a:prstGeom>
        </p:spPr>
        <p:txBody>
          <a:bodyPr vert="horz" lIns="95559" tIns="47780" rIns="95559" bIns="47780" rtlCol="0" anchor="b"/>
          <a:lstStyle>
            <a:lvl1pPr algn="l">
              <a:defRPr sz="1300"/>
            </a:lvl1pPr>
          </a:lstStyle>
          <a:p>
            <a:r>
              <a:rPr lang="de-DE" smtClean="0"/>
              <a:t>Seite</a:t>
            </a:r>
            <a:endParaRPr lang="de-DE"/>
          </a:p>
        </p:txBody>
      </p:sp>
      <p:sp>
        <p:nvSpPr>
          <p:cNvPr id="5" name="Foliennummernplatzhalter 4"/>
          <p:cNvSpPr>
            <a:spLocks noGrp="1"/>
          </p:cNvSpPr>
          <p:nvPr>
            <p:ph type="sldNum" sz="quarter" idx="3"/>
          </p:nvPr>
        </p:nvSpPr>
        <p:spPr>
          <a:xfrm>
            <a:off x="3850443" y="9428584"/>
            <a:ext cx="2945659" cy="496332"/>
          </a:xfrm>
          <a:prstGeom prst="rect">
            <a:avLst/>
          </a:prstGeom>
        </p:spPr>
        <p:txBody>
          <a:bodyPr vert="horz" lIns="95559" tIns="47780" rIns="95559" bIns="47780" rtlCol="0" anchor="b"/>
          <a:lstStyle>
            <a:lvl1pPr algn="r">
              <a:defRPr sz="1300"/>
            </a:lvl1pPr>
          </a:lstStyle>
          <a:p>
            <a:fld id="{6BE328FB-333B-48D6-B3E2-F88FE6AF438D}" type="slidenum">
              <a:rPr lang="de-DE" smtClean="0"/>
              <a:t>‹Nr.›</a:t>
            </a:fld>
            <a:endParaRPr lang="de-DE"/>
          </a:p>
        </p:txBody>
      </p:sp>
    </p:spTree>
    <p:extLst>
      <p:ext uri="{BB962C8B-B14F-4D97-AF65-F5344CB8AC3E}">
        <p14:creationId xmlns:p14="http://schemas.microsoft.com/office/powerpoint/2010/main" val="306766978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5659" cy="496332"/>
          </a:xfrm>
          <a:prstGeom prst="rect">
            <a:avLst/>
          </a:prstGeom>
        </p:spPr>
        <p:txBody>
          <a:bodyPr vert="horz" lIns="95559" tIns="47780" rIns="95559" bIns="47780" rtlCol="0"/>
          <a:lstStyle>
            <a:lvl1pPr algn="l">
              <a:defRPr sz="1300"/>
            </a:lvl1pPr>
          </a:lstStyle>
          <a:p>
            <a:endParaRPr lang="de-DE"/>
          </a:p>
        </p:txBody>
      </p:sp>
      <p:sp>
        <p:nvSpPr>
          <p:cNvPr id="3" name="Datumsplatzhalter 2"/>
          <p:cNvSpPr>
            <a:spLocks noGrp="1"/>
          </p:cNvSpPr>
          <p:nvPr>
            <p:ph type="dt" idx="1"/>
          </p:nvPr>
        </p:nvSpPr>
        <p:spPr>
          <a:xfrm>
            <a:off x="3850443" y="1"/>
            <a:ext cx="2945659" cy="496332"/>
          </a:xfrm>
          <a:prstGeom prst="rect">
            <a:avLst/>
          </a:prstGeom>
        </p:spPr>
        <p:txBody>
          <a:bodyPr vert="horz" lIns="95559" tIns="47780" rIns="95559" bIns="47780" rtlCol="0"/>
          <a:lstStyle>
            <a:lvl1pPr algn="r">
              <a:defRPr sz="1300"/>
            </a:lvl1pPr>
          </a:lstStyle>
          <a:p>
            <a:fld id="{ADB37DBA-041D-43CE-B55F-D298BE399444}" type="datetimeFigureOut">
              <a:rPr lang="de-DE" smtClean="0"/>
              <a:t>27.08.2018</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5559" tIns="47780" rIns="95559" bIns="4778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5559" tIns="47780" rIns="95559" bIns="4778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584"/>
            <a:ext cx="2945659" cy="496332"/>
          </a:xfrm>
          <a:prstGeom prst="rect">
            <a:avLst/>
          </a:prstGeom>
        </p:spPr>
        <p:txBody>
          <a:bodyPr vert="horz" lIns="95559" tIns="47780" rIns="95559" bIns="47780" rtlCol="0" anchor="b"/>
          <a:lstStyle>
            <a:lvl1pPr algn="l">
              <a:defRPr sz="1300"/>
            </a:lvl1pPr>
          </a:lstStyle>
          <a:p>
            <a:r>
              <a:rPr lang="de-DE" smtClean="0"/>
              <a:t>Seite</a:t>
            </a:r>
            <a:endParaRPr lang="de-DE"/>
          </a:p>
        </p:txBody>
      </p:sp>
      <p:sp>
        <p:nvSpPr>
          <p:cNvPr id="7" name="Foliennummernplatzhalter 6"/>
          <p:cNvSpPr>
            <a:spLocks noGrp="1"/>
          </p:cNvSpPr>
          <p:nvPr>
            <p:ph type="sldNum" sz="quarter" idx="5"/>
          </p:nvPr>
        </p:nvSpPr>
        <p:spPr>
          <a:xfrm>
            <a:off x="3850443" y="9428584"/>
            <a:ext cx="2945659" cy="496332"/>
          </a:xfrm>
          <a:prstGeom prst="rect">
            <a:avLst/>
          </a:prstGeom>
        </p:spPr>
        <p:txBody>
          <a:bodyPr vert="horz" lIns="95559" tIns="47780" rIns="95559" bIns="47780" rtlCol="0" anchor="b"/>
          <a:lstStyle>
            <a:lvl1pPr algn="r">
              <a:defRPr sz="1300"/>
            </a:lvl1pPr>
          </a:lstStyle>
          <a:p>
            <a:fld id="{06A7A6E5-C3E1-4B55-820D-13248EDCF76A}" type="slidenum">
              <a:rPr lang="de-DE" smtClean="0"/>
              <a:t>‹Nr.›</a:t>
            </a:fld>
            <a:endParaRPr lang="de-DE"/>
          </a:p>
        </p:txBody>
      </p:sp>
    </p:spTree>
    <p:extLst>
      <p:ext uri="{BB962C8B-B14F-4D97-AF65-F5344CB8AC3E}">
        <p14:creationId xmlns:p14="http://schemas.microsoft.com/office/powerpoint/2010/main" val="195938825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2401899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6566099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3077" name="Picture 5" descr="I:\Daten-Arbeit\10-13-Zentrale Dienste\Projekte\Corporate Design_neu_2014\Muster\Powerpointfolien\Balken.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5588" cy="6856413"/>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41887" y="6327394"/>
            <a:ext cx="822818" cy="341966"/>
          </a:xfrm>
          <a:prstGeom prst="rect">
            <a:avLst/>
          </a:prstGeom>
        </p:spPr>
      </p:pic>
      <p:sp>
        <p:nvSpPr>
          <p:cNvPr id="2" name="Textfeld 1"/>
          <p:cNvSpPr txBox="1"/>
          <p:nvPr userDrawn="1"/>
        </p:nvSpPr>
        <p:spPr>
          <a:xfrm>
            <a:off x="891125" y="6285059"/>
            <a:ext cx="2462534" cy="400110"/>
          </a:xfrm>
          <a:prstGeom prst="rect">
            <a:avLst/>
          </a:prstGeom>
          <a:noFill/>
        </p:spPr>
        <p:txBody>
          <a:bodyPr wrap="none" rtlCol="0">
            <a:spAutoFit/>
          </a:bodyPr>
          <a:lstStyle/>
          <a:p>
            <a:r>
              <a:rPr lang="de-DE" sz="1000" dirty="0" smtClean="0">
                <a:solidFill>
                  <a:srgbClr val="4A6B7A"/>
                </a:solidFill>
                <a:latin typeface="Franklin Gothic Book"/>
              </a:rPr>
              <a:t>Universitäts-</a:t>
            </a:r>
            <a:r>
              <a:rPr lang="de-DE" sz="1000" baseline="0" dirty="0" smtClean="0">
                <a:solidFill>
                  <a:srgbClr val="4A6B7A"/>
                </a:solidFill>
                <a:latin typeface="Franklin Gothic Book"/>
              </a:rPr>
              <a:t> und Hansestadt Greifswald</a:t>
            </a:r>
          </a:p>
          <a:p>
            <a:pPr algn="ctr"/>
            <a:r>
              <a:rPr lang="de-DE" sz="1000" baseline="0" dirty="0" smtClean="0">
                <a:solidFill>
                  <a:srgbClr val="4A6B7A"/>
                </a:solidFill>
                <a:latin typeface="Franklin Gothic Book"/>
              </a:rPr>
              <a:t>Tiefbau- und Grünflächenamt</a:t>
            </a:r>
            <a:endParaRPr lang="de-DE" sz="1000" dirty="0">
              <a:solidFill>
                <a:srgbClr val="4A6B7A"/>
              </a:solidFill>
              <a:latin typeface="Franklin Gothic Book"/>
            </a:endParaRPr>
          </a:p>
        </p:txBody>
      </p:sp>
    </p:spTree>
    <p:extLst>
      <p:ext uri="{BB962C8B-B14F-4D97-AF65-F5344CB8AC3E}">
        <p14:creationId xmlns:p14="http://schemas.microsoft.com/office/powerpoint/2010/main" val="3826156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pic>
        <p:nvPicPr>
          <p:cNvPr id="4100" name="Picture 4" descr="I:\Daten-Arbeit\10-13-Zentrale Dienste\Projekte\Corporate Design_neu_2014\Muster\Powerpointfolien\Balken.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5588" cy="685641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Daten-Arbeit\10-13-Zentrale Dienste\Projekte\Corporate Design_neu_2014\Von Graffisch\Wort_Bildmarke\Formate_HGW_Wort_Bildmarke\farbig\HGW_Wort_Bildmarke_farbig.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84168" y="692696"/>
            <a:ext cx="2387204" cy="618511"/>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userDrawn="1"/>
        </p:nvSpPr>
        <p:spPr>
          <a:xfrm>
            <a:off x="4174287" y="6381328"/>
            <a:ext cx="797013" cy="246221"/>
          </a:xfrm>
          <a:prstGeom prst="rect">
            <a:avLst/>
          </a:prstGeom>
          <a:noFill/>
        </p:spPr>
        <p:txBody>
          <a:bodyPr wrap="none" rtlCol="0">
            <a:spAutoFit/>
          </a:bodyPr>
          <a:lstStyle/>
          <a:p>
            <a:pPr algn="r"/>
            <a:r>
              <a:rPr lang="de-DE" sz="1000" b="0" i="0" baseline="0" dirty="0" smtClean="0">
                <a:solidFill>
                  <a:srgbClr val="B3232D"/>
                </a:solidFill>
                <a:latin typeface="FranklinGothic-Medium"/>
              </a:rPr>
              <a:t>Seite </a:t>
            </a:r>
            <a:fld id="{D4F94E75-906A-41E8-AAF8-9813DD86F220}" type="slidenum">
              <a:rPr lang="de-DE" sz="1000" b="0" i="0" baseline="0" smtClean="0">
                <a:solidFill>
                  <a:srgbClr val="B3232D"/>
                </a:solidFill>
                <a:latin typeface="FranklinGothic-Medium"/>
              </a:rPr>
              <a:t>‹Nr.›</a:t>
            </a:fld>
            <a:endParaRPr lang="de-DE" sz="1000" b="0" i="0" baseline="0" dirty="0">
              <a:solidFill>
                <a:srgbClr val="B3232D"/>
              </a:solidFill>
              <a:latin typeface="FranklinGothic-Medium"/>
            </a:endParaRPr>
          </a:p>
        </p:txBody>
      </p:sp>
      <p:pic>
        <p:nvPicPr>
          <p:cNvPr id="6" name="Grafik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41887" y="6327394"/>
            <a:ext cx="822818" cy="341966"/>
          </a:xfrm>
          <a:prstGeom prst="rect">
            <a:avLst/>
          </a:prstGeom>
        </p:spPr>
      </p:pic>
      <p:sp>
        <p:nvSpPr>
          <p:cNvPr id="8" name="Textfeld 7"/>
          <p:cNvSpPr txBox="1"/>
          <p:nvPr userDrawn="1"/>
        </p:nvSpPr>
        <p:spPr>
          <a:xfrm>
            <a:off x="891125" y="6285059"/>
            <a:ext cx="2462534" cy="400110"/>
          </a:xfrm>
          <a:prstGeom prst="rect">
            <a:avLst/>
          </a:prstGeom>
          <a:noFill/>
        </p:spPr>
        <p:txBody>
          <a:bodyPr wrap="none" rtlCol="0">
            <a:spAutoFit/>
          </a:bodyPr>
          <a:lstStyle/>
          <a:p>
            <a:r>
              <a:rPr lang="de-DE" sz="1000" dirty="0" smtClean="0">
                <a:solidFill>
                  <a:srgbClr val="4A6B7A"/>
                </a:solidFill>
                <a:latin typeface="Franklin Gothic Book"/>
              </a:rPr>
              <a:t>Universitäts-</a:t>
            </a:r>
            <a:r>
              <a:rPr lang="de-DE" sz="1000" baseline="0" dirty="0" smtClean="0">
                <a:solidFill>
                  <a:srgbClr val="4A6B7A"/>
                </a:solidFill>
                <a:latin typeface="Franklin Gothic Book"/>
              </a:rPr>
              <a:t> und Hansestadt Greifswald</a:t>
            </a:r>
          </a:p>
          <a:p>
            <a:pPr algn="ctr"/>
            <a:r>
              <a:rPr lang="de-DE" sz="1000" baseline="0" dirty="0" smtClean="0">
                <a:solidFill>
                  <a:srgbClr val="4A6B7A"/>
                </a:solidFill>
                <a:latin typeface="Franklin Gothic Book"/>
              </a:rPr>
              <a:t>Tiefbau- und Grünflächenamt</a:t>
            </a:r>
            <a:endParaRPr lang="de-DE" sz="1000" dirty="0">
              <a:solidFill>
                <a:srgbClr val="4A6B7A"/>
              </a:solidFill>
              <a:latin typeface="Franklin Gothic Book"/>
            </a:endParaRPr>
          </a:p>
        </p:txBody>
      </p:sp>
    </p:spTree>
    <p:extLst>
      <p:ext uri="{BB962C8B-B14F-4D97-AF65-F5344CB8AC3E}">
        <p14:creationId xmlns:p14="http://schemas.microsoft.com/office/powerpoint/2010/main" val="235119235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7204293"/>
      </p:ext>
    </p:extLst>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sldNum="0" hdr="0" ftr="0" dt="0"/>
  <p:txStyles>
    <p:titleStyle>
      <a:lvl1pPr algn="ctr" defTabSz="914400" rtl="0" eaLnBrk="1" latinLnBrk="0" hangingPunct="1">
        <a:spcBef>
          <a:spcPct val="0"/>
        </a:spcBef>
        <a:buNone/>
        <a:defRPr lang="de-DE" sz="1800" b="0" i="0" u="none" strike="noStrike" kern="1200" baseline="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3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7" Type="http://schemas.microsoft.com/office/2007/relationships/hdphoto" Target="../media/hdphoto3.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9.png"/><Relationship Id="rId5" Type="http://schemas.microsoft.com/office/2007/relationships/hdphoto" Target="../media/hdphoto2.wdp"/><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0181" y="54120"/>
            <a:ext cx="5940000" cy="4455000"/>
          </a:xfrm>
          <a:prstGeom prst="rect">
            <a:avLst/>
          </a:prstGeom>
        </p:spPr>
      </p:pic>
      <p:pic>
        <p:nvPicPr>
          <p:cNvPr id="9" name="Picture 62" descr="I:\Daten-Arbeit\10-13-Zentrale Dienste\Projekte\Corporate Design_neu_2014\Muster\Powerpointfolien\Weisse Linien mit Greif.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913" y="1182363"/>
            <a:ext cx="8827612" cy="4818377"/>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idx="4294967295"/>
          </p:nvPr>
        </p:nvSpPr>
        <p:spPr>
          <a:xfrm>
            <a:off x="467544" y="3789040"/>
            <a:ext cx="8352928" cy="2160240"/>
          </a:xfrm>
          <a:prstGeom prst="rect">
            <a:avLst/>
          </a:prstGeom>
        </p:spPr>
        <p:txBody>
          <a:bodyPr/>
          <a:lstStyle/>
          <a:p>
            <a:r>
              <a:rPr lang="de-DE" b="1" dirty="0" smtClean="0">
                <a:solidFill>
                  <a:srgbClr val="4A6B7A"/>
                </a:solidFill>
                <a:latin typeface="FranklinGothic-Medium"/>
              </a:rPr>
              <a:t/>
            </a:r>
            <a:br>
              <a:rPr lang="de-DE" b="1" dirty="0" smtClean="0">
                <a:solidFill>
                  <a:srgbClr val="4A6B7A"/>
                </a:solidFill>
                <a:latin typeface="FranklinGothic-Medium"/>
              </a:rPr>
            </a:br>
            <a:r>
              <a:rPr lang="de-DE" b="1" dirty="0" smtClean="0">
                <a:solidFill>
                  <a:srgbClr val="4A6B7A"/>
                </a:solidFill>
                <a:latin typeface="FranklinGothic-Medium"/>
              </a:rPr>
              <a:t>Universitäts- und Hansestadt Greifswald</a:t>
            </a:r>
            <a:r>
              <a:rPr lang="de-DE" sz="2700" b="1" dirty="0" smtClean="0">
                <a:solidFill>
                  <a:srgbClr val="4A6B7A"/>
                </a:solidFill>
                <a:latin typeface="FranklinGothic-Medium"/>
              </a:rPr>
              <a:t/>
            </a:r>
            <a:br>
              <a:rPr lang="de-DE" sz="2700" b="1" dirty="0" smtClean="0">
                <a:solidFill>
                  <a:srgbClr val="4A6B7A"/>
                </a:solidFill>
                <a:latin typeface="FranklinGothic-Medium"/>
              </a:rPr>
            </a:br>
            <a:r>
              <a:rPr lang="de-DE" sz="2700" b="1" dirty="0" smtClean="0">
                <a:solidFill>
                  <a:srgbClr val="4A6B7A"/>
                </a:solidFill>
                <a:latin typeface="FranklinGothic-Medium"/>
              </a:rPr>
              <a:t>Kreisverkehrsanlage</a:t>
            </a:r>
            <a:r>
              <a:rPr lang="de-DE" sz="2700" b="1" dirty="0">
                <a:solidFill>
                  <a:srgbClr val="4A6B7A"/>
                </a:solidFill>
                <a:latin typeface="FranklinGothic-Medium"/>
              </a:rPr>
              <a:t/>
            </a:r>
            <a:br>
              <a:rPr lang="de-DE" sz="2700" b="1" dirty="0">
                <a:solidFill>
                  <a:srgbClr val="4A6B7A"/>
                </a:solidFill>
                <a:latin typeface="FranklinGothic-Medium"/>
              </a:rPr>
            </a:br>
            <a:r>
              <a:rPr lang="de-DE" sz="2700" b="1" dirty="0" smtClean="0">
                <a:solidFill>
                  <a:srgbClr val="4A6B7A"/>
                </a:solidFill>
                <a:latin typeface="FranklinGothic-Medium"/>
              </a:rPr>
              <a:t>    </a:t>
            </a:r>
            <a:r>
              <a:rPr lang="de-DE" sz="2700" b="1" dirty="0" err="1" smtClean="0">
                <a:solidFill>
                  <a:srgbClr val="4A6B7A"/>
                </a:solidFill>
                <a:latin typeface="FranklinGothic-Medium"/>
              </a:rPr>
              <a:t>Lomonossowallee</a:t>
            </a:r>
            <a:r>
              <a:rPr lang="de-DE" sz="2700" b="1" dirty="0" smtClean="0">
                <a:solidFill>
                  <a:srgbClr val="4A6B7A"/>
                </a:solidFill>
                <a:latin typeface="FranklinGothic-Medium"/>
              </a:rPr>
              <a:t> </a:t>
            </a:r>
            <a:r>
              <a:rPr lang="de-DE" sz="2700" b="1" dirty="0">
                <a:solidFill>
                  <a:srgbClr val="4A6B7A"/>
                </a:solidFill>
                <a:latin typeface="FranklinGothic-Medium"/>
              </a:rPr>
              <a:t>/ </a:t>
            </a:r>
            <a:r>
              <a:rPr lang="de-DE" sz="2700" b="1" dirty="0" err="1">
                <a:solidFill>
                  <a:srgbClr val="4A6B7A"/>
                </a:solidFill>
                <a:latin typeface="FranklinGothic-Medium"/>
              </a:rPr>
              <a:t>Dubnaring</a:t>
            </a:r>
            <a:r>
              <a:rPr lang="de-DE" sz="2700" b="1" dirty="0">
                <a:solidFill>
                  <a:srgbClr val="4A6B7A"/>
                </a:solidFill>
                <a:latin typeface="FranklinGothic-Medium"/>
              </a:rPr>
              <a:t> / </a:t>
            </a:r>
            <a:r>
              <a:rPr lang="de-DE" sz="2700" b="1" dirty="0" smtClean="0">
                <a:solidFill>
                  <a:srgbClr val="4A6B7A"/>
                </a:solidFill>
                <a:latin typeface="FranklinGothic-Medium"/>
              </a:rPr>
              <a:t>Einsteinstraße</a:t>
            </a:r>
            <a:br>
              <a:rPr lang="de-DE" sz="2700" b="1" dirty="0" smtClean="0">
                <a:solidFill>
                  <a:srgbClr val="4A6B7A"/>
                </a:solidFill>
                <a:latin typeface="FranklinGothic-Medium"/>
              </a:rPr>
            </a:br>
            <a:r>
              <a:rPr lang="de-DE" b="1" dirty="0">
                <a:solidFill>
                  <a:srgbClr val="4A6B7A"/>
                </a:solidFill>
                <a:latin typeface="FranklinGothic-Medium"/>
              </a:rPr>
              <a:t>Stadtumbau Aufwertung Schönwalde </a:t>
            </a:r>
            <a:r>
              <a:rPr lang="de-DE" b="1" dirty="0" smtClean="0">
                <a:solidFill>
                  <a:srgbClr val="4A6B7A"/>
                </a:solidFill>
                <a:latin typeface="FranklinGothic-Medium"/>
              </a:rPr>
              <a:t>I</a:t>
            </a:r>
            <a:br>
              <a:rPr lang="de-DE" b="1" dirty="0" smtClean="0">
                <a:solidFill>
                  <a:srgbClr val="4A6B7A"/>
                </a:solidFill>
                <a:latin typeface="FranklinGothic-Medium"/>
              </a:rPr>
            </a:br>
            <a:r>
              <a:rPr lang="de-DE" b="1" dirty="0">
                <a:solidFill>
                  <a:srgbClr val="4A6B7A"/>
                </a:solidFill>
                <a:latin typeface="FranklinGothic-Medium"/>
              </a:rPr>
              <a:t/>
            </a:r>
            <a:br>
              <a:rPr lang="de-DE" b="1" dirty="0">
                <a:solidFill>
                  <a:srgbClr val="4A6B7A"/>
                </a:solidFill>
                <a:latin typeface="FranklinGothic-Medium"/>
              </a:rPr>
            </a:br>
            <a:endParaRPr lang="de-DE" sz="2700" b="1" dirty="0">
              <a:solidFill>
                <a:srgbClr val="4A6B7A"/>
              </a:solidFill>
              <a:latin typeface="FranklinGothic-Medium"/>
            </a:endParaRPr>
          </a:p>
        </p:txBody>
      </p:sp>
    </p:spTree>
    <p:extLst>
      <p:ext uri="{BB962C8B-B14F-4D97-AF65-F5344CB8AC3E}">
        <p14:creationId xmlns:p14="http://schemas.microsoft.com/office/powerpoint/2010/main" val="8877688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Grafik 2"/>
          <p:cNvPicPr>
            <a:picLocks noChangeAspect="1"/>
          </p:cNvPicPr>
          <p:nvPr/>
        </p:nvPicPr>
        <p:blipFill rotWithShape="1">
          <a:blip r:embed="rId2" cstate="print">
            <a:extLst>
              <a:ext uri="{28A0092B-C50C-407E-A947-70E740481C1C}">
                <a14:useLocalDpi xmlns:a14="http://schemas.microsoft.com/office/drawing/2010/main" val="0"/>
              </a:ext>
            </a:extLst>
          </a:blip>
          <a:srcRect l="-1"/>
          <a:stretch/>
        </p:blipFill>
        <p:spPr>
          <a:xfrm>
            <a:off x="3419872" y="260647"/>
            <a:ext cx="2232248" cy="1440161"/>
          </a:xfrm>
          <a:prstGeom prst="rect">
            <a:avLst/>
          </a:prstGeom>
        </p:spPr>
      </p:pic>
      <p:pic>
        <p:nvPicPr>
          <p:cNvPr id="5" name="Grafik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724128" y="2133729"/>
            <a:ext cx="2558179" cy="3600400"/>
          </a:xfrm>
          <a:prstGeom prst="rect">
            <a:avLst/>
          </a:prstGeom>
        </p:spPr>
      </p:pic>
      <p:sp>
        <p:nvSpPr>
          <p:cNvPr id="18" name="Freihandform 17"/>
          <p:cNvSpPr/>
          <p:nvPr/>
        </p:nvSpPr>
        <p:spPr>
          <a:xfrm>
            <a:off x="6697902" y="2264147"/>
            <a:ext cx="224553" cy="1957388"/>
          </a:xfrm>
          <a:custGeom>
            <a:avLst/>
            <a:gdLst>
              <a:gd name="connsiteX0" fmla="*/ 0 w 216693"/>
              <a:gd name="connsiteY0" fmla="*/ 0 h 1640681"/>
              <a:gd name="connsiteX1" fmla="*/ 16668 w 216693"/>
              <a:gd name="connsiteY1" fmla="*/ 114300 h 1640681"/>
              <a:gd name="connsiteX2" fmla="*/ 9525 w 216693"/>
              <a:gd name="connsiteY2" fmla="*/ 233362 h 1640681"/>
              <a:gd name="connsiteX3" fmla="*/ 133350 w 216693"/>
              <a:gd name="connsiteY3" fmla="*/ 373856 h 1640681"/>
              <a:gd name="connsiteX4" fmla="*/ 119062 w 216693"/>
              <a:gd name="connsiteY4" fmla="*/ 1290637 h 1640681"/>
              <a:gd name="connsiteX5" fmla="*/ 216693 w 216693"/>
              <a:gd name="connsiteY5" fmla="*/ 1640681 h 1640681"/>
              <a:gd name="connsiteX0" fmla="*/ 0 w 223276"/>
              <a:gd name="connsiteY0" fmla="*/ 0 h 1665936"/>
              <a:gd name="connsiteX1" fmla="*/ 16668 w 223276"/>
              <a:gd name="connsiteY1" fmla="*/ 114300 h 1665936"/>
              <a:gd name="connsiteX2" fmla="*/ 9525 w 223276"/>
              <a:gd name="connsiteY2" fmla="*/ 233362 h 1665936"/>
              <a:gd name="connsiteX3" fmla="*/ 133350 w 223276"/>
              <a:gd name="connsiteY3" fmla="*/ 373856 h 1665936"/>
              <a:gd name="connsiteX4" fmla="*/ 119062 w 223276"/>
              <a:gd name="connsiteY4" fmla="*/ 1290637 h 1665936"/>
              <a:gd name="connsiteX5" fmla="*/ 216693 w 223276"/>
              <a:gd name="connsiteY5" fmla="*/ 1640681 h 1665936"/>
              <a:gd name="connsiteX6" fmla="*/ 214312 w 223276"/>
              <a:gd name="connsiteY6" fmla="*/ 1638300 h 1665936"/>
              <a:gd name="connsiteX0" fmla="*/ 0 w 225389"/>
              <a:gd name="connsiteY0" fmla="*/ 0 h 1990725"/>
              <a:gd name="connsiteX1" fmla="*/ 16668 w 225389"/>
              <a:gd name="connsiteY1" fmla="*/ 114300 h 1990725"/>
              <a:gd name="connsiteX2" fmla="*/ 9525 w 225389"/>
              <a:gd name="connsiteY2" fmla="*/ 233362 h 1990725"/>
              <a:gd name="connsiteX3" fmla="*/ 133350 w 225389"/>
              <a:gd name="connsiteY3" fmla="*/ 373856 h 1990725"/>
              <a:gd name="connsiteX4" fmla="*/ 119062 w 225389"/>
              <a:gd name="connsiteY4" fmla="*/ 1290637 h 1990725"/>
              <a:gd name="connsiteX5" fmla="*/ 216693 w 225389"/>
              <a:gd name="connsiteY5" fmla="*/ 1640681 h 1990725"/>
              <a:gd name="connsiteX6" fmla="*/ 221456 w 225389"/>
              <a:gd name="connsiteY6" fmla="*/ 1990725 h 1990725"/>
              <a:gd name="connsiteX0" fmla="*/ 0 w 225389"/>
              <a:gd name="connsiteY0" fmla="*/ 0 h 2015979"/>
              <a:gd name="connsiteX1" fmla="*/ 16668 w 225389"/>
              <a:gd name="connsiteY1" fmla="*/ 114300 h 2015979"/>
              <a:gd name="connsiteX2" fmla="*/ 9525 w 225389"/>
              <a:gd name="connsiteY2" fmla="*/ 233362 h 2015979"/>
              <a:gd name="connsiteX3" fmla="*/ 133350 w 225389"/>
              <a:gd name="connsiteY3" fmla="*/ 373856 h 2015979"/>
              <a:gd name="connsiteX4" fmla="*/ 119062 w 225389"/>
              <a:gd name="connsiteY4" fmla="*/ 1290637 h 2015979"/>
              <a:gd name="connsiteX5" fmla="*/ 216693 w 225389"/>
              <a:gd name="connsiteY5" fmla="*/ 1640681 h 2015979"/>
              <a:gd name="connsiteX6" fmla="*/ 221456 w 225389"/>
              <a:gd name="connsiteY6" fmla="*/ 1990725 h 2015979"/>
              <a:gd name="connsiteX7" fmla="*/ 221455 w 225389"/>
              <a:gd name="connsiteY7" fmla="*/ 1988342 h 2015979"/>
              <a:gd name="connsiteX0" fmla="*/ 0 w 225389"/>
              <a:gd name="connsiteY0" fmla="*/ 0 h 2178843"/>
              <a:gd name="connsiteX1" fmla="*/ 16668 w 225389"/>
              <a:gd name="connsiteY1" fmla="*/ 114300 h 2178843"/>
              <a:gd name="connsiteX2" fmla="*/ 9525 w 225389"/>
              <a:gd name="connsiteY2" fmla="*/ 233362 h 2178843"/>
              <a:gd name="connsiteX3" fmla="*/ 133350 w 225389"/>
              <a:gd name="connsiteY3" fmla="*/ 373856 h 2178843"/>
              <a:gd name="connsiteX4" fmla="*/ 119062 w 225389"/>
              <a:gd name="connsiteY4" fmla="*/ 1290637 h 2178843"/>
              <a:gd name="connsiteX5" fmla="*/ 216693 w 225389"/>
              <a:gd name="connsiteY5" fmla="*/ 1640681 h 2178843"/>
              <a:gd name="connsiteX6" fmla="*/ 221456 w 225389"/>
              <a:gd name="connsiteY6" fmla="*/ 1990725 h 2178843"/>
              <a:gd name="connsiteX7" fmla="*/ 30955 w 225389"/>
              <a:gd name="connsiteY7" fmla="*/ 2178842 h 2178843"/>
              <a:gd name="connsiteX0" fmla="*/ 0 w 225389"/>
              <a:gd name="connsiteY0" fmla="*/ 0 h 2178842"/>
              <a:gd name="connsiteX1" fmla="*/ 16668 w 225389"/>
              <a:gd name="connsiteY1" fmla="*/ 114300 h 2178842"/>
              <a:gd name="connsiteX2" fmla="*/ 9525 w 225389"/>
              <a:gd name="connsiteY2" fmla="*/ 233362 h 2178842"/>
              <a:gd name="connsiteX3" fmla="*/ 133350 w 225389"/>
              <a:gd name="connsiteY3" fmla="*/ 373856 h 2178842"/>
              <a:gd name="connsiteX4" fmla="*/ 119062 w 225389"/>
              <a:gd name="connsiteY4" fmla="*/ 1290637 h 2178842"/>
              <a:gd name="connsiteX5" fmla="*/ 216693 w 225389"/>
              <a:gd name="connsiteY5" fmla="*/ 1640681 h 2178842"/>
              <a:gd name="connsiteX6" fmla="*/ 221456 w 225389"/>
              <a:gd name="connsiteY6" fmla="*/ 1990725 h 2178842"/>
              <a:gd name="connsiteX7" fmla="*/ 138111 w 225389"/>
              <a:gd name="connsiteY7" fmla="*/ 2090736 h 2178842"/>
              <a:gd name="connsiteX8" fmla="*/ 30955 w 225389"/>
              <a:gd name="connsiteY8" fmla="*/ 2178842 h 2178842"/>
              <a:gd name="connsiteX0" fmla="*/ 0 w 225389"/>
              <a:gd name="connsiteY0" fmla="*/ 0 h 2178842"/>
              <a:gd name="connsiteX1" fmla="*/ 16668 w 225389"/>
              <a:gd name="connsiteY1" fmla="*/ 114300 h 2178842"/>
              <a:gd name="connsiteX2" fmla="*/ 9525 w 225389"/>
              <a:gd name="connsiteY2" fmla="*/ 233362 h 2178842"/>
              <a:gd name="connsiteX3" fmla="*/ 133350 w 225389"/>
              <a:gd name="connsiteY3" fmla="*/ 373856 h 2178842"/>
              <a:gd name="connsiteX4" fmla="*/ 119062 w 225389"/>
              <a:gd name="connsiteY4" fmla="*/ 1290637 h 2178842"/>
              <a:gd name="connsiteX5" fmla="*/ 216693 w 225389"/>
              <a:gd name="connsiteY5" fmla="*/ 1640681 h 2178842"/>
              <a:gd name="connsiteX6" fmla="*/ 221456 w 225389"/>
              <a:gd name="connsiteY6" fmla="*/ 1990725 h 2178842"/>
              <a:gd name="connsiteX7" fmla="*/ 138111 w 225389"/>
              <a:gd name="connsiteY7" fmla="*/ 2090736 h 2178842"/>
              <a:gd name="connsiteX8" fmla="*/ 30955 w 225389"/>
              <a:gd name="connsiteY8" fmla="*/ 2178842 h 2178842"/>
              <a:gd name="connsiteX0" fmla="*/ 0 w 225389"/>
              <a:gd name="connsiteY0" fmla="*/ 0 h 2178842"/>
              <a:gd name="connsiteX1" fmla="*/ 16668 w 225389"/>
              <a:gd name="connsiteY1" fmla="*/ 114300 h 2178842"/>
              <a:gd name="connsiteX2" fmla="*/ 9525 w 225389"/>
              <a:gd name="connsiteY2" fmla="*/ 233362 h 2178842"/>
              <a:gd name="connsiteX3" fmla="*/ 133350 w 225389"/>
              <a:gd name="connsiteY3" fmla="*/ 373856 h 2178842"/>
              <a:gd name="connsiteX4" fmla="*/ 119062 w 225389"/>
              <a:gd name="connsiteY4" fmla="*/ 1290637 h 2178842"/>
              <a:gd name="connsiteX5" fmla="*/ 216693 w 225389"/>
              <a:gd name="connsiteY5" fmla="*/ 1640681 h 2178842"/>
              <a:gd name="connsiteX6" fmla="*/ 221456 w 225389"/>
              <a:gd name="connsiteY6" fmla="*/ 1990725 h 2178842"/>
              <a:gd name="connsiteX7" fmla="*/ 102393 w 225389"/>
              <a:gd name="connsiteY7" fmla="*/ 2076449 h 2178842"/>
              <a:gd name="connsiteX8" fmla="*/ 30955 w 225389"/>
              <a:gd name="connsiteY8" fmla="*/ 2178842 h 2178842"/>
              <a:gd name="connsiteX0" fmla="*/ 0 w 225389"/>
              <a:gd name="connsiteY0" fmla="*/ 0 h 2076449"/>
              <a:gd name="connsiteX1" fmla="*/ 16668 w 225389"/>
              <a:gd name="connsiteY1" fmla="*/ 114300 h 2076449"/>
              <a:gd name="connsiteX2" fmla="*/ 9525 w 225389"/>
              <a:gd name="connsiteY2" fmla="*/ 233362 h 2076449"/>
              <a:gd name="connsiteX3" fmla="*/ 133350 w 225389"/>
              <a:gd name="connsiteY3" fmla="*/ 373856 h 2076449"/>
              <a:gd name="connsiteX4" fmla="*/ 119062 w 225389"/>
              <a:gd name="connsiteY4" fmla="*/ 1290637 h 2076449"/>
              <a:gd name="connsiteX5" fmla="*/ 216693 w 225389"/>
              <a:gd name="connsiteY5" fmla="*/ 1640681 h 2076449"/>
              <a:gd name="connsiteX6" fmla="*/ 221456 w 225389"/>
              <a:gd name="connsiteY6" fmla="*/ 1990725 h 2076449"/>
              <a:gd name="connsiteX7" fmla="*/ 102393 w 225389"/>
              <a:gd name="connsiteY7" fmla="*/ 2076449 h 2076449"/>
              <a:gd name="connsiteX0" fmla="*/ 0 w 225389"/>
              <a:gd name="connsiteY0" fmla="*/ 0 h 2378867"/>
              <a:gd name="connsiteX1" fmla="*/ 16668 w 225389"/>
              <a:gd name="connsiteY1" fmla="*/ 114300 h 2378867"/>
              <a:gd name="connsiteX2" fmla="*/ 9525 w 225389"/>
              <a:gd name="connsiteY2" fmla="*/ 233362 h 2378867"/>
              <a:gd name="connsiteX3" fmla="*/ 133350 w 225389"/>
              <a:gd name="connsiteY3" fmla="*/ 373856 h 2378867"/>
              <a:gd name="connsiteX4" fmla="*/ 119062 w 225389"/>
              <a:gd name="connsiteY4" fmla="*/ 1290637 h 2378867"/>
              <a:gd name="connsiteX5" fmla="*/ 216693 w 225389"/>
              <a:gd name="connsiteY5" fmla="*/ 1640681 h 2378867"/>
              <a:gd name="connsiteX6" fmla="*/ 221456 w 225389"/>
              <a:gd name="connsiteY6" fmla="*/ 1990725 h 2378867"/>
              <a:gd name="connsiteX7" fmla="*/ 4762 w 225389"/>
              <a:gd name="connsiteY7" fmla="*/ 2378867 h 2378867"/>
              <a:gd name="connsiteX0" fmla="*/ 0 w 225389"/>
              <a:gd name="connsiteY0" fmla="*/ 0 h 2378867"/>
              <a:gd name="connsiteX1" fmla="*/ 16668 w 225389"/>
              <a:gd name="connsiteY1" fmla="*/ 114300 h 2378867"/>
              <a:gd name="connsiteX2" fmla="*/ 9525 w 225389"/>
              <a:gd name="connsiteY2" fmla="*/ 233362 h 2378867"/>
              <a:gd name="connsiteX3" fmla="*/ 133350 w 225389"/>
              <a:gd name="connsiteY3" fmla="*/ 373856 h 2378867"/>
              <a:gd name="connsiteX4" fmla="*/ 119062 w 225389"/>
              <a:gd name="connsiteY4" fmla="*/ 1290637 h 2378867"/>
              <a:gd name="connsiteX5" fmla="*/ 216693 w 225389"/>
              <a:gd name="connsiteY5" fmla="*/ 1640681 h 2378867"/>
              <a:gd name="connsiteX6" fmla="*/ 221456 w 225389"/>
              <a:gd name="connsiteY6" fmla="*/ 1990725 h 2378867"/>
              <a:gd name="connsiteX7" fmla="*/ 54767 w 225389"/>
              <a:gd name="connsiteY7" fmla="*/ 2102643 h 2378867"/>
              <a:gd name="connsiteX8" fmla="*/ 4762 w 225389"/>
              <a:gd name="connsiteY8" fmla="*/ 2378867 h 2378867"/>
              <a:gd name="connsiteX0" fmla="*/ 0 w 224553"/>
              <a:gd name="connsiteY0" fmla="*/ 0 h 2378867"/>
              <a:gd name="connsiteX1" fmla="*/ 16668 w 224553"/>
              <a:gd name="connsiteY1" fmla="*/ 114300 h 2378867"/>
              <a:gd name="connsiteX2" fmla="*/ 9525 w 224553"/>
              <a:gd name="connsiteY2" fmla="*/ 233362 h 2378867"/>
              <a:gd name="connsiteX3" fmla="*/ 133350 w 224553"/>
              <a:gd name="connsiteY3" fmla="*/ 373856 h 2378867"/>
              <a:gd name="connsiteX4" fmla="*/ 119062 w 224553"/>
              <a:gd name="connsiteY4" fmla="*/ 1290637 h 2378867"/>
              <a:gd name="connsiteX5" fmla="*/ 216693 w 224553"/>
              <a:gd name="connsiteY5" fmla="*/ 1640681 h 2378867"/>
              <a:gd name="connsiteX6" fmla="*/ 219075 w 224553"/>
              <a:gd name="connsiteY6" fmla="*/ 1983582 h 2378867"/>
              <a:gd name="connsiteX7" fmla="*/ 54767 w 224553"/>
              <a:gd name="connsiteY7" fmla="*/ 2102643 h 2378867"/>
              <a:gd name="connsiteX8" fmla="*/ 4762 w 224553"/>
              <a:gd name="connsiteY8" fmla="*/ 2378867 h 2378867"/>
              <a:gd name="connsiteX0" fmla="*/ 0 w 224553"/>
              <a:gd name="connsiteY0" fmla="*/ 0 h 2378867"/>
              <a:gd name="connsiteX1" fmla="*/ 16668 w 224553"/>
              <a:gd name="connsiteY1" fmla="*/ 114300 h 2378867"/>
              <a:gd name="connsiteX2" fmla="*/ 9525 w 224553"/>
              <a:gd name="connsiteY2" fmla="*/ 233362 h 2378867"/>
              <a:gd name="connsiteX3" fmla="*/ 133350 w 224553"/>
              <a:gd name="connsiteY3" fmla="*/ 373856 h 2378867"/>
              <a:gd name="connsiteX4" fmla="*/ 119062 w 224553"/>
              <a:gd name="connsiteY4" fmla="*/ 1290637 h 2378867"/>
              <a:gd name="connsiteX5" fmla="*/ 216693 w 224553"/>
              <a:gd name="connsiteY5" fmla="*/ 1640681 h 2378867"/>
              <a:gd name="connsiteX6" fmla="*/ 219075 w 224553"/>
              <a:gd name="connsiteY6" fmla="*/ 1983582 h 2378867"/>
              <a:gd name="connsiteX7" fmla="*/ 4762 w 224553"/>
              <a:gd name="connsiteY7" fmla="*/ 2378867 h 2378867"/>
              <a:gd name="connsiteX0" fmla="*/ 0 w 224553"/>
              <a:gd name="connsiteY0" fmla="*/ 0 h 1983582"/>
              <a:gd name="connsiteX1" fmla="*/ 16668 w 224553"/>
              <a:gd name="connsiteY1" fmla="*/ 114300 h 1983582"/>
              <a:gd name="connsiteX2" fmla="*/ 9525 w 224553"/>
              <a:gd name="connsiteY2" fmla="*/ 233362 h 1983582"/>
              <a:gd name="connsiteX3" fmla="*/ 133350 w 224553"/>
              <a:gd name="connsiteY3" fmla="*/ 373856 h 1983582"/>
              <a:gd name="connsiteX4" fmla="*/ 119062 w 224553"/>
              <a:gd name="connsiteY4" fmla="*/ 1290637 h 1983582"/>
              <a:gd name="connsiteX5" fmla="*/ 216693 w 224553"/>
              <a:gd name="connsiteY5" fmla="*/ 1640681 h 1983582"/>
              <a:gd name="connsiteX6" fmla="*/ 219075 w 224553"/>
              <a:gd name="connsiteY6" fmla="*/ 1983582 h 1983582"/>
              <a:gd name="connsiteX0" fmla="*/ 0 w 224553"/>
              <a:gd name="connsiteY0" fmla="*/ 0 h 2007655"/>
              <a:gd name="connsiteX1" fmla="*/ 16668 w 224553"/>
              <a:gd name="connsiteY1" fmla="*/ 114300 h 2007655"/>
              <a:gd name="connsiteX2" fmla="*/ 9525 w 224553"/>
              <a:gd name="connsiteY2" fmla="*/ 233362 h 2007655"/>
              <a:gd name="connsiteX3" fmla="*/ 133350 w 224553"/>
              <a:gd name="connsiteY3" fmla="*/ 373856 h 2007655"/>
              <a:gd name="connsiteX4" fmla="*/ 119062 w 224553"/>
              <a:gd name="connsiteY4" fmla="*/ 1290637 h 2007655"/>
              <a:gd name="connsiteX5" fmla="*/ 216693 w 224553"/>
              <a:gd name="connsiteY5" fmla="*/ 1640681 h 2007655"/>
              <a:gd name="connsiteX6" fmla="*/ 219075 w 224553"/>
              <a:gd name="connsiteY6" fmla="*/ 1983582 h 2007655"/>
              <a:gd name="connsiteX7" fmla="*/ 219074 w 224553"/>
              <a:gd name="connsiteY7" fmla="*/ 1978818 h 2007655"/>
              <a:gd name="connsiteX0" fmla="*/ 0 w 224553"/>
              <a:gd name="connsiteY0" fmla="*/ 0 h 2376489"/>
              <a:gd name="connsiteX1" fmla="*/ 16668 w 224553"/>
              <a:gd name="connsiteY1" fmla="*/ 114300 h 2376489"/>
              <a:gd name="connsiteX2" fmla="*/ 9525 w 224553"/>
              <a:gd name="connsiteY2" fmla="*/ 233362 h 2376489"/>
              <a:gd name="connsiteX3" fmla="*/ 133350 w 224553"/>
              <a:gd name="connsiteY3" fmla="*/ 373856 h 2376489"/>
              <a:gd name="connsiteX4" fmla="*/ 119062 w 224553"/>
              <a:gd name="connsiteY4" fmla="*/ 1290637 h 2376489"/>
              <a:gd name="connsiteX5" fmla="*/ 216693 w 224553"/>
              <a:gd name="connsiteY5" fmla="*/ 1640681 h 2376489"/>
              <a:gd name="connsiteX6" fmla="*/ 219075 w 224553"/>
              <a:gd name="connsiteY6" fmla="*/ 1983582 h 2376489"/>
              <a:gd name="connsiteX7" fmla="*/ 4762 w 224553"/>
              <a:gd name="connsiteY7" fmla="*/ 2376487 h 2376489"/>
              <a:gd name="connsiteX0" fmla="*/ 0 w 224553"/>
              <a:gd name="connsiteY0" fmla="*/ 0 h 2140750"/>
              <a:gd name="connsiteX1" fmla="*/ 16668 w 224553"/>
              <a:gd name="connsiteY1" fmla="*/ 114300 h 2140750"/>
              <a:gd name="connsiteX2" fmla="*/ 9525 w 224553"/>
              <a:gd name="connsiteY2" fmla="*/ 233362 h 2140750"/>
              <a:gd name="connsiteX3" fmla="*/ 133350 w 224553"/>
              <a:gd name="connsiteY3" fmla="*/ 373856 h 2140750"/>
              <a:gd name="connsiteX4" fmla="*/ 119062 w 224553"/>
              <a:gd name="connsiteY4" fmla="*/ 1290637 h 2140750"/>
              <a:gd name="connsiteX5" fmla="*/ 216693 w 224553"/>
              <a:gd name="connsiteY5" fmla="*/ 1640681 h 2140750"/>
              <a:gd name="connsiteX6" fmla="*/ 219075 w 224553"/>
              <a:gd name="connsiteY6" fmla="*/ 1983582 h 2140750"/>
              <a:gd name="connsiteX7" fmla="*/ 140493 w 224553"/>
              <a:gd name="connsiteY7" fmla="*/ 2140743 h 2140750"/>
              <a:gd name="connsiteX0" fmla="*/ 0 w 224553"/>
              <a:gd name="connsiteY0" fmla="*/ 0 h 1983582"/>
              <a:gd name="connsiteX1" fmla="*/ 16668 w 224553"/>
              <a:gd name="connsiteY1" fmla="*/ 114300 h 1983582"/>
              <a:gd name="connsiteX2" fmla="*/ 9525 w 224553"/>
              <a:gd name="connsiteY2" fmla="*/ 233362 h 1983582"/>
              <a:gd name="connsiteX3" fmla="*/ 133350 w 224553"/>
              <a:gd name="connsiteY3" fmla="*/ 373856 h 1983582"/>
              <a:gd name="connsiteX4" fmla="*/ 119062 w 224553"/>
              <a:gd name="connsiteY4" fmla="*/ 1290637 h 1983582"/>
              <a:gd name="connsiteX5" fmla="*/ 216693 w 224553"/>
              <a:gd name="connsiteY5" fmla="*/ 1640681 h 1983582"/>
              <a:gd name="connsiteX6" fmla="*/ 219075 w 224553"/>
              <a:gd name="connsiteY6" fmla="*/ 1983582 h 1983582"/>
              <a:gd name="connsiteX0" fmla="*/ 0 w 224553"/>
              <a:gd name="connsiteY0" fmla="*/ 0 h 1957388"/>
              <a:gd name="connsiteX1" fmla="*/ 16668 w 224553"/>
              <a:gd name="connsiteY1" fmla="*/ 114300 h 1957388"/>
              <a:gd name="connsiteX2" fmla="*/ 9525 w 224553"/>
              <a:gd name="connsiteY2" fmla="*/ 233362 h 1957388"/>
              <a:gd name="connsiteX3" fmla="*/ 133350 w 224553"/>
              <a:gd name="connsiteY3" fmla="*/ 373856 h 1957388"/>
              <a:gd name="connsiteX4" fmla="*/ 119062 w 224553"/>
              <a:gd name="connsiteY4" fmla="*/ 1290637 h 1957388"/>
              <a:gd name="connsiteX5" fmla="*/ 216693 w 224553"/>
              <a:gd name="connsiteY5" fmla="*/ 1640681 h 1957388"/>
              <a:gd name="connsiteX6" fmla="*/ 219075 w 224553"/>
              <a:gd name="connsiteY6" fmla="*/ 1957388 h 195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553" h="1957388">
                <a:moveTo>
                  <a:pt x="0" y="0"/>
                </a:moveTo>
                <a:lnTo>
                  <a:pt x="16668" y="114300"/>
                </a:lnTo>
                <a:lnTo>
                  <a:pt x="9525" y="233362"/>
                </a:lnTo>
                <a:lnTo>
                  <a:pt x="133350" y="373856"/>
                </a:lnTo>
                <a:lnTo>
                  <a:pt x="119062" y="1290637"/>
                </a:lnTo>
                <a:lnTo>
                  <a:pt x="216693" y="1640681"/>
                </a:lnTo>
                <a:cubicBezTo>
                  <a:pt x="232568" y="1698625"/>
                  <a:pt x="219571" y="1957884"/>
                  <a:pt x="219075" y="1957388"/>
                </a:cubicBezTo>
              </a:path>
            </a:pathLst>
          </a:cu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Freihandform 25"/>
          <p:cNvSpPr/>
          <p:nvPr/>
        </p:nvSpPr>
        <p:spPr>
          <a:xfrm>
            <a:off x="6726725" y="2390115"/>
            <a:ext cx="588475" cy="2462542"/>
          </a:xfrm>
          <a:custGeom>
            <a:avLst/>
            <a:gdLst>
              <a:gd name="connsiteX0" fmla="*/ 181069 w 588475"/>
              <a:gd name="connsiteY0" fmla="*/ 1855960 h 2462542"/>
              <a:gd name="connsiteX1" fmla="*/ 36214 w 588475"/>
              <a:gd name="connsiteY1" fmla="*/ 2009869 h 2462542"/>
              <a:gd name="connsiteX2" fmla="*/ 9053 w 588475"/>
              <a:gd name="connsiteY2" fmla="*/ 2109457 h 2462542"/>
              <a:gd name="connsiteX3" fmla="*/ 0 w 588475"/>
              <a:gd name="connsiteY3" fmla="*/ 2227152 h 2462542"/>
              <a:gd name="connsiteX4" fmla="*/ 90534 w 588475"/>
              <a:gd name="connsiteY4" fmla="*/ 2390115 h 2462542"/>
              <a:gd name="connsiteX5" fmla="*/ 208229 w 588475"/>
              <a:gd name="connsiteY5" fmla="*/ 2462542 h 2462542"/>
              <a:gd name="connsiteX6" fmla="*/ 380245 w 588475"/>
              <a:gd name="connsiteY6" fmla="*/ 2453489 h 2462542"/>
              <a:gd name="connsiteX7" fmla="*/ 525101 w 588475"/>
              <a:gd name="connsiteY7" fmla="*/ 2353901 h 2462542"/>
              <a:gd name="connsiteX8" fmla="*/ 588475 w 588475"/>
              <a:gd name="connsiteY8" fmla="*/ 2127564 h 2462542"/>
              <a:gd name="connsiteX9" fmla="*/ 488887 w 588475"/>
              <a:gd name="connsiteY9" fmla="*/ 1964602 h 2462542"/>
              <a:gd name="connsiteX10" fmla="*/ 407406 w 588475"/>
              <a:gd name="connsiteY10" fmla="*/ 1874067 h 2462542"/>
              <a:gd name="connsiteX11" fmla="*/ 380245 w 588475"/>
              <a:gd name="connsiteY11" fmla="*/ 1792586 h 2462542"/>
              <a:gd name="connsiteX12" fmla="*/ 398352 w 588475"/>
              <a:gd name="connsiteY12" fmla="*/ 1566249 h 2462542"/>
              <a:gd name="connsiteX13" fmla="*/ 443620 w 588475"/>
              <a:gd name="connsiteY13" fmla="*/ 1285592 h 2462542"/>
              <a:gd name="connsiteX14" fmla="*/ 479833 w 588475"/>
              <a:gd name="connsiteY14" fmla="*/ 1059255 h 2462542"/>
              <a:gd name="connsiteX15" fmla="*/ 452673 w 588475"/>
              <a:gd name="connsiteY15" fmla="*/ 697117 h 2462542"/>
              <a:gd name="connsiteX16" fmla="*/ 461726 w 588475"/>
              <a:gd name="connsiteY16" fmla="*/ 298764 h 2462542"/>
              <a:gd name="connsiteX17" fmla="*/ 470780 w 588475"/>
              <a:gd name="connsiteY17" fmla="*/ 0 h 2462542"/>
              <a:gd name="connsiteX18" fmla="*/ 470780 w 588475"/>
              <a:gd name="connsiteY18" fmla="*/ 0 h 246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8475" h="2462542">
                <a:moveTo>
                  <a:pt x="181069" y="1855960"/>
                </a:moveTo>
                <a:lnTo>
                  <a:pt x="36214" y="2009869"/>
                </a:lnTo>
                <a:lnTo>
                  <a:pt x="9053" y="2109457"/>
                </a:lnTo>
                <a:lnTo>
                  <a:pt x="0" y="2227152"/>
                </a:lnTo>
                <a:lnTo>
                  <a:pt x="90534" y="2390115"/>
                </a:lnTo>
                <a:lnTo>
                  <a:pt x="208229" y="2462542"/>
                </a:lnTo>
                <a:lnTo>
                  <a:pt x="380245" y="2453489"/>
                </a:lnTo>
                <a:lnTo>
                  <a:pt x="525101" y="2353901"/>
                </a:lnTo>
                <a:lnTo>
                  <a:pt x="588475" y="2127564"/>
                </a:lnTo>
                <a:lnTo>
                  <a:pt x="488887" y="1964602"/>
                </a:lnTo>
                <a:lnTo>
                  <a:pt x="407406" y="1874067"/>
                </a:lnTo>
                <a:lnTo>
                  <a:pt x="380245" y="1792586"/>
                </a:lnTo>
                <a:lnTo>
                  <a:pt x="398352" y="1566249"/>
                </a:lnTo>
                <a:lnTo>
                  <a:pt x="443620" y="1285592"/>
                </a:lnTo>
                <a:lnTo>
                  <a:pt x="479833" y="1059255"/>
                </a:lnTo>
                <a:lnTo>
                  <a:pt x="452673" y="697117"/>
                </a:lnTo>
                <a:lnTo>
                  <a:pt x="461726" y="298764"/>
                </a:lnTo>
                <a:lnTo>
                  <a:pt x="470780" y="0"/>
                </a:lnTo>
                <a:lnTo>
                  <a:pt x="470780" y="0"/>
                </a:lnTo>
              </a:path>
            </a:pathLst>
          </a:cu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Freihandform 28"/>
          <p:cNvSpPr/>
          <p:nvPr/>
        </p:nvSpPr>
        <p:spPr>
          <a:xfrm>
            <a:off x="6138250" y="4508626"/>
            <a:ext cx="579421" cy="9053"/>
          </a:xfrm>
          <a:custGeom>
            <a:avLst/>
            <a:gdLst>
              <a:gd name="connsiteX0" fmla="*/ 579421 w 579421"/>
              <a:gd name="connsiteY0" fmla="*/ 0 h 9053"/>
              <a:gd name="connsiteX1" fmla="*/ 0 w 579421"/>
              <a:gd name="connsiteY1" fmla="*/ 9053 h 9053"/>
            </a:gdLst>
            <a:ahLst/>
            <a:cxnLst>
              <a:cxn ang="0">
                <a:pos x="connsiteX0" y="connsiteY0"/>
              </a:cxn>
              <a:cxn ang="0">
                <a:pos x="connsiteX1" y="connsiteY1"/>
              </a:cxn>
            </a:cxnLst>
            <a:rect l="l" t="t" r="r" b="b"/>
            <a:pathLst>
              <a:path w="579421" h="9053">
                <a:moveTo>
                  <a:pt x="579421" y="0"/>
                </a:moveTo>
                <a:lnTo>
                  <a:pt x="0" y="9053"/>
                </a:lnTo>
              </a:path>
            </a:pathLst>
          </a:cu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Freihandform 32"/>
          <p:cNvSpPr/>
          <p:nvPr/>
        </p:nvSpPr>
        <p:spPr>
          <a:xfrm>
            <a:off x="6835366" y="4807390"/>
            <a:ext cx="99588" cy="841972"/>
          </a:xfrm>
          <a:custGeom>
            <a:avLst/>
            <a:gdLst>
              <a:gd name="connsiteX0" fmla="*/ 18107 w 99588"/>
              <a:gd name="connsiteY0" fmla="*/ 0 h 841972"/>
              <a:gd name="connsiteX1" fmla="*/ 99588 w 99588"/>
              <a:gd name="connsiteY1" fmla="*/ 162962 h 841972"/>
              <a:gd name="connsiteX2" fmla="*/ 81482 w 99588"/>
              <a:gd name="connsiteY2" fmla="*/ 344032 h 841972"/>
              <a:gd name="connsiteX3" fmla="*/ 54321 w 99588"/>
              <a:gd name="connsiteY3" fmla="*/ 443620 h 841972"/>
              <a:gd name="connsiteX4" fmla="*/ 0 w 99588"/>
              <a:gd name="connsiteY4" fmla="*/ 615636 h 841972"/>
              <a:gd name="connsiteX5" fmla="*/ 9054 w 99588"/>
              <a:gd name="connsiteY5" fmla="*/ 841972 h 84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588" h="841972">
                <a:moveTo>
                  <a:pt x="18107" y="0"/>
                </a:moveTo>
                <a:lnTo>
                  <a:pt x="99588" y="162962"/>
                </a:lnTo>
                <a:lnTo>
                  <a:pt x="81482" y="344032"/>
                </a:lnTo>
                <a:lnTo>
                  <a:pt x="54321" y="443620"/>
                </a:lnTo>
                <a:lnTo>
                  <a:pt x="0" y="615636"/>
                </a:lnTo>
                <a:lnTo>
                  <a:pt x="9054" y="841972"/>
                </a:lnTo>
              </a:path>
            </a:pathLst>
          </a:cu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Freihandform 33"/>
          <p:cNvSpPr/>
          <p:nvPr/>
        </p:nvSpPr>
        <p:spPr>
          <a:xfrm>
            <a:off x="7088863" y="4870764"/>
            <a:ext cx="81482" cy="769545"/>
          </a:xfrm>
          <a:custGeom>
            <a:avLst/>
            <a:gdLst>
              <a:gd name="connsiteX0" fmla="*/ 81482 w 81482"/>
              <a:gd name="connsiteY0" fmla="*/ 769545 h 769545"/>
              <a:gd name="connsiteX1" fmla="*/ 81482 w 81482"/>
              <a:gd name="connsiteY1" fmla="*/ 534155 h 769545"/>
              <a:gd name="connsiteX2" fmla="*/ 63375 w 81482"/>
              <a:gd name="connsiteY2" fmla="*/ 389299 h 769545"/>
              <a:gd name="connsiteX3" fmla="*/ 27161 w 81482"/>
              <a:gd name="connsiteY3" fmla="*/ 289711 h 769545"/>
              <a:gd name="connsiteX4" fmla="*/ 0 w 81482"/>
              <a:gd name="connsiteY4" fmla="*/ 153909 h 769545"/>
              <a:gd name="connsiteX5" fmla="*/ 45268 w 81482"/>
              <a:gd name="connsiteY5" fmla="*/ 0 h 76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482" h="769545">
                <a:moveTo>
                  <a:pt x="81482" y="769545"/>
                </a:moveTo>
                <a:lnTo>
                  <a:pt x="81482" y="534155"/>
                </a:lnTo>
                <a:lnTo>
                  <a:pt x="63375" y="389299"/>
                </a:lnTo>
                <a:lnTo>
                  <a:pt x="27161" y="289711"/>
                </a:lnTo>
                <a:lnTo>
                  <a:pt x="0" y="153909"/>
                </a:lnTo>
                <a:lnTo>
                  <a:pt x="45268" y="0"/>
                </a:lnTo>
              </a:path>
            </a:pathLst>
          </a:cu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Freihandform 34"/>
          <p:cNvSpPr/>
          <p:nvPr/>
        </p:nvSpPr>
        <p:spPr>
          <a:xfrm>
            <a:off x="6129196" y="4617267"/>
            <a:ext cx="597529" cy="18304"/>
          </a:xfrm>
          <a:custGeom>
            <a:avLst/>
            <a:gdLst>
              <a:gd name="connsiteX0" fmla="*/ 0 w 597529"/>
              <a:gd name="connsiteY0" fmla="*/ 18107 h 18304"/>
              <a:gd name="connsiteX1" fmla="*/ 0 w 597529"/>
              <a:gd name="connsiteY1" fmla="*/ 18107 h 18304"/>
              <a:gd name="connsiteX2" fmla="*/ 81481 w 597529"/>
              <a:gd name="connsiteY2" fmla="*/ 0 h 18304"/>
              <a:gd name="connsiteX3" fmla="*/ 452673 w 597529"/>
              <a:gd name="connsiteY3" fmla="*/ 9054 h 18304"/>
              <a:gd name="connsiteX4" fmla="*/ 597529 w 597529"/>
              <a:gd name="connsiteY4" fmla="*/ 18107 h 18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529" h="18304">
                <a:moveTo>
                  <a:pt x="0" y="18107"/>
                </a:moveTo>
                <a:lnTo>
                  <a:pt x="0" y="18107"/>
                </a:lnTo>
                <a:cubicBezTo>
                  <a:pt x="27160" y="12071"/>
                  <a:pt x="53664" y="556"/>
                  <a:pt x="81481" y="0"/>
                </a:cubicBezTo>
                <a:lnTo>
                  <a:pt x="452673" y="9054"/>
                </a:lnTo>
                <a:cubicBezTo>
                  <a:pt x="737316" y="20440"/>
                  <a:pt x="366007" y="18107"/>
                  <a:pt x="597529" y="18107"/>
                </a:cubicBezTo>
              </a:path>
            </a:pathLst>
          </a:cu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Freihandform 35"/>
          <p:cNvSpPr/>
          <p:nvPr/>
        </p:nvSpPr>
        <p:spPr>
          <a:xfrm>
            <a:off x="7315200" y="4490519"/>
            <a:ext cx="688063" cy="54321"/>
          </a:xfrm>
          <a:custGeom>
            <a:avLst/>
            <a:gdLst>
              <a:gd name="connsiteX0" fmla="*/ 688063 w 688063"/>
              <a:gd name="connsiteY0" fmla="*/ 54321 h 54321"/>
              <a:gd name="connsiteX1" fmla="*/ 244444 w 688063"/>
              <a:gd name="connsiteY1" fmla="*/ 45267 h 54321"/>
              <a:gd name="connsiteX2" fmla="*/ 0 w 688063"/>
              <a:gd name="connsiteY2" fmla="*/ 0 h 54321"/>
            </a:gdLst>
            <a:ahLst/>
            <a:cxnLst>
              <a:cxn ang="0">
                <a:pos x="connsiteX0" y="connsiteY0"/>
              </a:cxn>
              <a:cxn ang="0">
                <a:pos x="connsiteX1" y="connsiteY1"/>
              </a:cxn>
              <a:cxn ang="0">
                <a:pos x="connsiteX2" y="connsiteY2"/>
              </a:cxn>
            </a:cxnLst>
            <a:rect l="l" t="t" r="r" b="b"/>
            <a:pathLst>
              <a:path w="688063" h="54321">
                <a:moveTo>
                  <a:pt x="688063" y="54321"/>
                </a:moveTo>
                <a:lnTo>
                  <a:pt x="244444" y="45267"/>
                </a:lnTo>
                <a:lnTo>
                  <a:pt x="0" y="0"/>
                </a:lnTo>
              </a:path>
            </a:pathLst>
          </a:cu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Freihandform 36"/>
          <p:cNvSpPr/>
          <p:nvPr/>
        </p:nvSpPr>
        <p:spPr>
          <a:xfrm>
            <a:off x="7297093" y="4626321"/>
            <a:ext cx="760491" cy="54321"/>
          </a:xfrm>
          <a:custGeom>
            <a:avLst/>
            <a:gdLst>
              <a:gd name="connsiteX0" fmla="*/ 0 w 760491"/>
              <a:gd name="connsiteY0" fmla="*/ 54321 h 54321"/>
              <a:gd name="connsiteX1" fmla="*/ 153909 w 760491"/>
              <a:gd name="connsiteY1" fmla="*/ 9053 h 54321"/>
              <a:gd name="connsiteX2" fmla="*/ 407406 w 760491"/>
              <a:gd name="connsiteY2" fmla="*/ 9053 h 54321"/>
              <a:gd name="connsiteX3" fmla="*/ 760491 w 760491"/>
              <a:gd name="connsiteY3" fmla="*/ 0 h 54321"/>
            </a:gdLst>
            <a:ahLst/>
            <a:cxnLst>
              <a:cxn ang="0">
                <a:pos x="connsiteX0" y="connsiteY0"/>
              </a:cxn>
              <a:cxn ang="0">
                <a:pos x="connsiteX1" y="connsiteY1"/>
              </a:cxn>
              <a:cxn ang="0">
                <a:pos x="connsiteX2" y="connsiteY2"/>
              </a:cxn>
              <a:cxn ang="0">
                <a:pos x="connsiteX3" y="connsiteY3"/>
              </a:cxn>
            </a:cxnLst>
            <a:rect l="l" t="t" r="r" b="b"/>
            <a:pathLst>
              <a:path w="760491" h="54321">
                <a:moveTo>
                  <a:pt x="0" y="54321"/>
                </a:moveTo>
                <a:lnTo>
                  <a:pt x="153909" y="9053"/>
                </a:lnTo>
                <a:lnTo>
                  <a:pt x="407406" y="9053"/>
                </a:lnTo>
                <a:lnTo>
                  <a:pt x="760491" y="0"/>
                </a:lnTo>
              </a:path>
            </a:pathLst>
          </a:cu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Freihandform 39"/>
          <p:cNvSpPr/>
          <p:nvPr/>
        </p:nvSpPr>
        <p:spPr>
          <a:xfrm flipV="1">
            <a:off x="6880634" y="4239643"/>
            <a:ext cx="289711" cy="96968"/>
          </a:xfrm>
          <a:custGeom>
            <a:avLst/>
            <a:gdLst>
              <a:gd name="connsiteX0" fmla="*/ 289711 w 289711"/>
              <a:gd name="connsiteY0" fmla="*/ 9053 h 10059"/>
              <a:gd name="connsiteX1" fmla="*/ 0 w 289711"/>
              <a:gd name="connsiteY1" fmla="*/ 0 h 10059"/>
            </a:gdLst>
            <a:ahLst/>
            <a:cxnLst>
              <a:cxn ang="0">
                <a:pos x="connsiteX0" y="connsiteY0"/>
              </a:cxn>
              <a:cxn ang="0">
                <a:pos x="connsiteX1" y="connsiteY1"/>
              </a:cxn>
            </a:cxnLst>
            <a:rect l="l" t="t" r="r" b="b"/>
            <a:pathLst>
              <a:path w="289711" h="10059">
                <a:moveTo>
                  <a:pt x="289711" y="9053"/>
                </a:moveTo>
                <a:cubicBezTo>
                  <a:pt x="144855" y="10562"/>
                  <a:pt x="0" y="12071"/>
                  <a:pt x="0" y="0"/>
                </a:cubicBezTo>
              </a:path>
            </a:pathLst>
          </a:cu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Ellipse 41"/>
          <p:cNvSpPr/>
          <p:nvPr/>
        </p:nvSpPr>
        <p:spPr>
          <a:xfrm>
            <a:off x="5148064" y="1988840"/>
            <a:ext cx="521568" cy="57606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Ellipse 43"/>
          <p:cNvSpPr>
            <a:spLocks noChangeAspect="1"/>
          </p:cNvSpPr>
          <p:nvPr/>
        </p:nvSpPr>
        <p:spPr>
          <a:xfrm>
            <a:off x="6697912" y="2564915"/>
            <a:ext cx="129614" cy="1296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Ellipse 44"/>
          <p:cNvSpPr>
            <a:spLocks/>
          </p:cNvSpPr>
          <p:nvPr/>
        </p:nvSpPr>
        <p:spPr>
          <a:xfrm>
            <a:off x="4994459" y="1101023"/>
            <a:ext cx="129614" cy="1296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itel 1"/>
          <p:cNvSpPr txBox="1">
            <a:spLocks/>
          </p:cNvSpPr>
          <p:nvPr/>
        </p:nvSpPr>
        <p:spPr>
          <a:xfrm>
            <a:off x="898848" y="836712"/>
            <a:ext cx="4680520" cy="506487"/>
          </a:xfrm>
          <a:prstGeom prst="rect">
            <a:avLst/>
          </a:prstGeom>
        </p:spPr>
        <p:txBody>
          <a:bodyPr/>
          <a:lstStyle>
            <a:lvl1pPr algn="ctr" defTabSz="914400" rtl="0" eaLnBrk="1" latinLnBrk="0" hangingPunct="1">
              <a:spcBef>
                <a:spcPct val="0"/>
              </a:spcBef>
              <a:buNone/>
              <a:defRPr lang="de-DE" sz="1800" b="0" i="0" u="none" strike="noStrike" kern="1200" baseline="0" smtClean="0">
                <a:solidFill>
                  <a:schemeClr val="tx1"/>
                </a:solidFill>
                <a:latin typeface="+mj-lt"/>
                <a:ea typeface="+mj-ea"/>
                <a:cs typeface="+mj-cs"/>
              </a:defRPr>
            </a:lvl1pPr>
          </a:lstStyle>
          <a:p>
            <a:pPr algn="l"/>
            <a:r>
              <a:rPr lang="de-DE" sz="2200" b="1" dirty="0">
                <a:solidFill>
                  <a:srgbClr val="4A6B7A"/>
                </a:solidFill>
                <a:latin typeface="FranklinGothic-Medium"/>
              </a:rPr>
              <a:t>Radverkehr</a:t>
            </a:r>
          </a:p>
        </p:txBody>
      </p:sp>
      <p:sp>
        <p:nvSpPr>
          <p:cNvPr id="21" name="Rechteck 20"/>
          <p:cNvSpPr/>
          <p:nvPr/>
        </p:nvSpPr>
        <p:spPr>
          <a:xfrm>
            <a:off x="898848" y="1751069"/>
            <a:ext cx="4572000" cy="3323987"/>
          </a:xfrm>
          <a:prstGeom prst="rect">
            <a:avLst/>
          </a:prstGeom>
        </p:spPr>
        <p:txBody>
          <a:bodyPr>
            <a:spAutoFit/>
          </a:bodyPr>
          <a:lstStyle/>
          <a:p>
            <a:pPr>
              <a:spcAft>
                <a:spcPts val="0"/>
              </a:spcAft>
            </a:pPr>
            <a:r>
              <a:rPr lang="de-DE" sz="1400" dirty="0">
                <a:solidFill>
                  <a:srgbClr val="B3232D"/>
                </a:solidFill>
                <a:latin typeface="FranklinGothic-Medium"/>
              </a:rPr>
              <a:t>Der Radverkehr soll im Kreisverkehr mitgeführt werden. Bis auf den von Norden kommenden Radweg sind bereits Radfahrstreifen bzw. Schutzstreifen auf der Fahrbahn markiert. Mit der Errichtung des Kreisverkehrs gehen folgende Änderungen in der Radwegeführung einher:</a:t>
            </a:r>
          </a:p>
          <a:p>
            <a:pPr>
              <a:spcAft>
                <a:spcPts val="0"/>
              </a:spcAft>
            </a:pPr>
            <a:endParaRPr lang="de-DE" sz="1400" dirty="0">
              <a:solidFill>
                <a:srgbClr val="B3232D"/>
              </a:solidFill>
              <a:latin typeface="FranklinGothic-Medium"/>
            </a:endParaRPr>
          </a:p>
          <a:p>
            <a:pPr marL="171450" indent="-171450">
              <a:spcAft>
                <a:spcPts val="0"/>
              </a:spcAft>
              <a:buFont typeface="Arial" panose="020B0604020202020204" pitchFamily="34" charset="0"/>
              <a:buChar char="•"/>
            </a:pPr>
            <a:r>
              <a:rPr lang="de-DE" sz="1400" dirty="0" smtClean="0">
                <a:solidFill>
                  <a:srgbClr val="4A6B7A"/>
                </a:solidFill>
                <a:latin typeface="Franklin Gothic Book" panose="020B0503020102020204" pitchFamily="34" charset="0"/>
              </a:rPr>
              <a:t>Der </a:t>
            </a:r>
            <a:r>
              <a:rPr lang="de-DE" sz="1400" dirty="0">
                <a:solidFill>
                  <a:srgbClr val="4A6B7A"/>
                </a:solidFill>
                <a:latin typeface="Franklin Gothic Book" panose="020B0503020102020204" pitchFamily="34" charset="0"/>
              </a:rPr>
              <a:t>zur Zeit noch auf der Nebenanlage vorhandene Radweg der </a:t>
            </a:r>
            <a:r>
              <a:rPr lang="de-DE" sz="1400" dirty="0" err="1">
                <a:solidFill>
                  <a:srgbClr val="4A6B7A"/>
                </a:solidFill>
                <a:latin typeface="Franklin Gothic Book" panose="020B0503020102020204" pitchFamily="34" charset="0"/>
              </a:rPr>
              <a:t>Lomonossowallee</a:t>
            </a:r>
            <a:r>
              <a:rPr lang="de-DE" sz="1400" dirty="0">
                <a:solidFill>
                  <a:srgbClr val="4A6B7A"/>
                </a:solidFill>
                <a:latin typeface="Franklin Gothic Book" panose="020B0503020102020204" pitchFamily="34" charset="0"/>
              </a:rPr>
              <a:t> wird hinter dem nördlich vorhandenen </a:t>
            </a:r>
            <a:r>
              <a:rPr lang="de-DE" sz="1400" dirty="0" smtClean="0">
                <a:solidFill>
                  <a:srgbClr val="4A6B7A"/>
                </a:solidFill>
                <a:latin typeface="Franklin Gothic Book" panose="020B0503020102020204" pitchFamily="34" charset="0"/>
              </a:rPr>
              <a:t>Fußgängerüberweg </a:t>
            </a:r>
            <a:r>
              <a:rPr lang="de-DE" sz="1400" dirty="0">
                <a:solidFill>
                  <a:srgbClr val="4A6B7A"/>
                </a:solidFill>
                <a:latin typeface="Franklin Gothic Book" panose="020B0503020102020204" pitchFamily="34" charset="0"/>
              </a:rPr>
              <a:t>auf die Fahrbahn geführt und als Radfahrstreifen markiert. </a:t>
            </a:r>
          </a:p>
          <a:p>
            <a:pPr marL="171450" indent="-171450">
              <a:spcAft>
                <a:spcPts val="0"/>
              </a:spcAft>
              <a:buFont typeface="Arial" panose="020B0604020202020204" pitchFamily="34" charset="0"/>
              <a:buChar char="•"/>
            </a:pPr>
            <a:r>
              <a:rPr lang="de-DE" sz="1400" dirty="0">
                <a:solidFill>
                  <a:srgbClr val="4A6B7A"/>
                </a:solidFill>
                <a:latin typeface="Franklin Gothic Book" panose="020B0503020102020204" pitchFamily="34" charset="0"/>
              </a:rPr>
              <a:t>Von da an ist die </a:t>
            </a:r>
            <a:r>
              <a:rPr lang="de-DE" sz="1400" dirty="0" smtClean="0">
                <a:solidFill>
                  <a:srgbClr val="4A6B7A"/>
                </a:solidFill>
                <a:latin typeface="Franklin Gothic Book" panose="020B0503020102020204" pitchFamily="34" charset="0"/>
              </a:rPr>
              <a:t>Nebenanlage zurückzubauen </a:t>
            </a:r>
            <a:r>
              <a:rPr lang="de-DE" sz="1400" dirty="0">
                <a:solidFill>
                  <a:srgbClr val="4A6B7A"/>
                </a:solidFill>
                <a:latin typeface="Franklin Gothic Book" panose="020B0503020102020204" pitchFamily="34" charset="0"/>
              </a:rPr>
              <a:t>und statt dessen ein Grünstreifen anzulegen. Der verbleibende Gehweg in einer Breite von </a:t>
            </a:r>
            <a:r>
              <a:rPr lang="de-DE" sz="1400" dirty="0" smtClean="0">
                <a:solidFill>
                  <a:srgbClr val="4A6B7A"/>
                </a:solidFill>
                <a:latin typeface="Franklin Gothic Book" panose="020B0503020102020204" pitchFamily="34" charset="0"/>
              </a:rPr>
              <a:t>3,00 m </a:t>
            </a:r>
            <a:r>
              <a:rPr lang="de-DE" sz="1400" dirty="0">
                <a:solidFill>
                  <a:srgbClr val="4A6B7A"/>
                </a:solidFill>
                <a:latin typeface="Franklin Gothic Book" panose="020B0503020102020204" pitchFamily="34" charset="0"/>
              </a:rPr>
              <a:t>wird für Radfahrer frei gegeben.</a:t>
            </a:r>
          </a:p>
        </p:txBody>
      </p:sp>
      <p:cxnSp>
        <p:nvCxnSpPr>
          <p:cNvPr id="8" name="Gerade Verbindung mit Pfeil 7"/>
          <p:cNvCxnSpPr/>
          <p:nvPr/>
        </p:nvCxnSpPr>
        <p:spPr>
          <a:xfrm flipV="1">
            <a:off x="4994459" y="2694529"/>
            <a:ext cx="1703443" cy="15270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94920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898848" y="1751069"/>
            <a:ext cx="4572000" cy="1423467"/>
          </a:xfrm>
          <a:prstGeom prst="rect">
            <a:avLst/>
          </a:prstGeom>
        </p:spPr>
        <p:txBody>
          <a:bodyPr>
            <a:spAutoFit/>
          </a:bodyPr>
          <a:lstStyle/>
          <a:p>
            <a:pPr>
              <a:spcAft>
                <a:spcPts val="300"/>
              </a:spcAft>
            </a:pPr>
            <a:r>
              <a:rPr lang="de-DE" sz="1400" dirty="0">
                <a:solidFill>
                  <a:srgbClr val="B3232D"/>
                </a:solidFill>
                <a:latin typeface="FranklinGothic-Medium"/>
              </a:rPr>
              <a:t>Die Straßenbeleuchtung ist mit der Erneuerung der Straßenabschnitte und den sich daraus ergebenden technischen Forderungen neu zu gestalten.</a:t>
            </a:r>
          </a:p>
          <a:p>
            <a:pPr>
              <a:spcAft>
                <a:spcPts val="300"/>
              </a:spcAft>
            </a:pPr>
            <a:r>
              <a:rPr lang="de-DE" sz="1400" dirty="0">
                <a:solidFill>
                  <a:srgbClr val="4A6B7A"/>
                </a:solidFill>
                <a:latin typeface="Franklin Gothic Book" panose="020B0503020102020204" pitchFamily="34" charset="0"/>
              </a:rPr>
              <a:t>Im Baufeld ist die Beleuchtung unter Berücksichtigung der Anforderungen an Beleuchtung an Kreisverkehren mit Fußgängerüberwegen herzustellen</a:t>
            </a:r>
            <a:r>
              <a:rPr lang="de-DE" sz="1400" dirty="0" smtClean="0">
                <a:solidFill>
                  <a:srgbClr val="4A6B7A"/>
                </a:solidFill>
                <a:latin typeface="Franklin Gothic Book" panose="020B0503020102020204" pitchFamily="34" charset="0"/>
              </a:rPr>
              <a:t>.</a:t>
            </a:r>
            <a:endParaRPr lang="de-DE" sz="1400" dirty="0">
              <a:solidFill>
                <a:srgbClr val="4A6B7A"/>
              </a:solidFill>
              <a:latin typeface="Franklin Gothic Book" panose="020B0503020102020204" pitchFamily="34" charset="0"/>
            </a:endParaRP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3645024"/>
            <a:ext cx="1679182" cy="1584176"/>
          </a:xfrm>
          <a:prstGeom prst="rect">
            <a:avLst/>
          </a:prstGeom>
        </p:spPr>
      </p:pic>
      <p:sp>
        <p:nvSpPr>
          <p:cNvPr id="6" name="Textfeld 5"/>
          <p:cNvSpPr txBox="1"/>
          <p:nvPr/>
        </p:nvSpPr>
        <p:spPr>
          <a:xfrm>
            <a:off x="1038672" y="5267640"/>
            <a:ext cx="5909592" cy="523220"/>
          </a:xfrm>
          <a:prstGeom prst="rect">
            <a:avLst/>
          </a:prstGeom>
          <a:noFill/>
        </p:spPr>
        <p:txBody>
          <a:bodyPr wrap="square" rtlCol="0">
            <a:spAutoFit/>
          </a:bodyPr>
          <a:lstStyle/>
          <a:p>
            <a:r>
              <a:rPr lang="de-DE" sz="1400" dirty="0">
                <a:solidFill>
                  <a:srgbClr val="B3232D"/>
                </a:solidFill>
                <a:latin typeface="FranklinGothic-Medium"/>
              </a:rPr>
              <a:t>Geplanter </a:t>
            </a:r>
            <a:r>
              <a:rPr lang="de-DE" sz="1400" dirty="0" err="1" smtClean="0">
                <a:solidFill>
                  <a:srgbClr val="B3232D"/>
                </a:solidFill>
                <a:latin typeface="FranklinGothic-Medium"/>
              </a:rPr>
              <a:t>Leuchtentyp</a:t>
            </a:r>
            <a:r>
              <a:rPr lang="de-DE" sz="1400" dirty="0" smtClean="0">
                <a:solidFill>
                  <a:srgbClr val="B3232D"/>
                </a:solidFill>
                <a:latin typeface="FranklinGothic-Medium"/>
              </a:rPr>
              <a:t> im                      Überkopfbeleuchtung für Baubereich                                               nördlichen FGÜ</a:t>
            </a:r>
            <a:endParaRPr lang="de-DE" sz="1400" dirty="0">
              <a:solidFill>
                <a:srgbClr val="B3232D"/>
              </a:solidFill>
              <a:latin typeface="FranklinGothic-Medium"/>
            </a:endParaRPr>
          </a:p>
        </p:txBody>
      </p:sp>
      <p:sp>
        <p:nvSpPr>
          <p:cNvPr id="7" name="Titel 1"/>
          <p:cNvSpPr txBox="1">
            <a:spLocks/>
          </p:cNvSpPr>
          <p:nvPr/>
        </p:nvSpPr>
        <p:spPr>
          <a:xfrm>
            <a:off x="898848" y="836712"/>
            <a:ext cx="4680520" cy="506487"/>
          </a:xfrm>
          <a:prstGeom prst="rect">
            <a:avLst/>
          </a:prstGeom>
        </p:spPr>
        <p:txBody>
          <a:bodyPr/>
          <a:lstStyle>
            <a:lvl1pPr algn="ctr" defTabSz="914400" rtl="0" eaLnBrk="1" latinLnBrk="0" hangingPunct="1">
              <a:spcBef>
                <a:spcPct val="0"/>
              </a:spcBef>
              <a:buNone/>
              <a:defRPr lang="de-DE" sz="1800" b="0" i="0" u="none" strike="noStrike" kern="1200" baseline="0" smtClean="0">
                <a:solidFill>
                  <a:schemeClr val="tx1"/>
                </a:solidFill>
                <a:latin typeface="+mj-lt"/>
                <a:ea typeface="+mj-ea"/>
                <a:cs typeface="+mj-cs"/>
              </a:defRPr>
            </a:lvl1pPr>
          </a:lstStyle>
          <a:p>
            <a:pPr algn="l"/>
            <a:r>
              <a:rPr lang="de-DE" sz="2200" b="1" dirty="0">
                <a:solidFill>
                  <a:srgbClr val="4A6B7A"/>
                </a:solidFill>
                <a:latin typeface="FranklinGothic-Medium"/>
              </a:rPr>
              <a:t>Beleuchtung</a:t>
            </a:r>
          </a:p>
        </p:txBody>
      </p:sp>
      <p:pic>
        <p:nvPicPr>
          <p:cNvPr id="10" name="Grafik 9"/>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995936" y="3429000"/>
            <a:ext cx="2448272" cy="1440160"/>
          </a:xfrm>
          <a:prstGeom prst="rect">
            <a:avLst/>
          </a:prstGeom>
        </p:spPr>
      </p:pic>
      <p:pic>
        <p:nvPicPr>
          <p:cNvPr id="12" name="Grafik 1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220072" y="3645024"/>
            <a:ext cx="1584176" cy="720080"/>
          </a:xfrm>
          <a:prstGeom prst="rect">
            <a:avLst/>
          </a:prstGeom>
        </p:spPr>
      </p:pic>
    </p:spTree>
    <p:extLst>
      <p:ext uri="{BB962C8B-B14F-4D97-AF65-F5344CB8AC3E}">
        <p14:creationId xmlns:p14="http://schemas.microsoft.com/office/powerpoint/2010/main" val="12220231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rot="18903140">
            <a:off x="4546775" y="3079792"/>
            <a:ext cx="969796" cy="1066776"/>
          </a:xfrm>
          <a:prstGeom prst="rect">
            <a:avLst/>
          </a:prstGeom>
        </p:spPr>
      </p:pic>
      <p:pic>
        <p:nvPicPr>
          <p:cNvPr id="17" name="Grafik 1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18918240">
            <a:off x="3132897" y="3111641"/>
            <a:ext cx="935681" cy="1030855"/>
          </a:xfrm>
          <a:prstGeom prst="rect">
            <a:avLst/>
          </a:prstGeom>
        </p:spPr>
      </p:pic>
      <p:sp>
        <p:nvSpPr>
          <p:cNvPr id="7" name="Titel 1"/>
          <p:cNvSpPr txBox="1">
            <a:spLocks/>
          </p:cNvSpPr>
          <p:nvPr/>
        </p:nvSpPr>
        <p:spPr>
          <a:xfrm>
            <a:off x="898848" y="836712"/>
            <a:ext cx="7844996" cy="5112568"/>
          </a:xfrm>
          <a:prstGeom prst="rect">
            <a:avLst/>
          </a:prstGeom>
        </p:spPr>
        <p:txBody>
          <a:bodyPr/>
          <a:lstStyle>
            <a:lvl1pPr algn="ctr" defTabSz="914400" rtl="0" eaLnBrk="1" latinLnBrk="0" hangingPunct="1">
              <a:spcBef>
                <a:spcPct val="0"/>
              </a:spcBef>
              <a:buNone/>
              <a:defRPr lang="de-DE" sz="1800" b="0" i="0" u="none" strike="noStrike" kern="1200" baseline="0" smtClean="0">
                <a:solidFill>
                  <a:schemeClr val="tx1"/>
                </a:solidFill>
                <a:latin typeface="+mj-lt"/>
                <a:ea typeface="+mj-ea"/>
                <a:cs typeface="+mj-cs"/>
              </a:defRPr>
            </a:lvl1pPr>
          </a:lstStyle>
          <a:p>
            <a:pPr algn="l"/>
            <a:r>
              <a:rPr lang="de-DE" sz="2200" b="1" dirty="0" smtClean="0">
                <a:solidFill>
                  <a:srgbClr val="4A6B7A"/>
                </a:solidFill>
                <a:latin typeface="FranklinGothic-Medium"/>
              </a:rPr>
              <a:t>Materialauswahl</a:t>
            </a:r>
          </a:p>
          <a:p>
            <a:pPr algn="l"/>
            <a:endParaRPr lang="de-DE" sz="2200" b="1" dirty="0">
              <a:solidFill>
                <a:srgbClr val="4A6B7A"/>
              </a:solidFill>
              <a:latin typeface="FranklinGothic-Medium"/>
            </a:endParaRPr>
          </a:p>
          <a:p>
            <a:pPr algn="l"/>
            <a:endParaRPr lang="de-DE" sz="2200" b="1" dirty="0" smtClean="0">
              <a:solidFill>
                <a:srgbClr val="4A6B7A"/>
              </a:solidFill>
              <a:latin typeface="FranklinGothic-Medium"/>
            </a:endParaRPr>
          </a:p>
          <a:p>
            <a:pPr algn="l"/>
            <a:endParaRPr lang="de-DE" sz="2200" b="1" dirty="0">
              <a:solidFill>
                <a:srgbClr val="4A6B7A"/>
              </a:solidFill>
              <a:latin typeface="FranklinGothic-Medium"/>
            </a:endParaRPr>
          </a:p>
          <a:p>
            <a:pPr algn="l"/>
            <a:endParaRPr lang="de-DE" sz="2200" b="1" dirty="0" smtClean="0">
              <a:solidFill>
                <a:srgbClr val="4A6B7A"/>
              </a:solidFill>
              <a:latin typeface="FranklinGothic-Medium"/>
            </a:endParaRPr>
          </a:p>
          <a:p>
            <a:pPr algn="l" defTabSz="2781300"/>
            <a:r>
              <a:rPr lang="de-DE" sz="1400" dirty="0" err="1" smtClean="0">
                <a:solidFill>
                  <a:srgbClr val="4A6B7A"/>
                </a:solidFill>
                <a:latin typeface="FranklinGothic-Medium"/>
              </a:rPr>
              <a:t>Betonflaster</a:t>
            </a:r>
            <a:r>
              <a:rPr lang="de-DE" sz="1400" dirty="0" smtClean="0">
                <a:solidFill>
                  <a:srgbClr val="4A6B7A"/>
                </a:solidFill>
                <a:latin typeface="FranklinGothic-Medium"/>
              </a:rPr>
              <a:t> für	Granitgroßpflaster für</a:t>
            </a:r>
          </a:p>
          <a:p>
            <a:pPr algn="l" defTabSz="2781300"/>
            <a:r>
              <a:rPr lang="de-DE" sz="1400" dirty="0" smtClean="0">
                <a:solidFill>
                  <a:srgbClr val="4A6B7A"/>
                </a:solidFill>
                <a:latin typeface="FranklinGothic-Medium"/>
              </a:rPr>
              <a:t>Inselkopf und Nebenanlagen	Kreisinnenring              </a:t>
            </a:r>
          </a:p>
          <a:p>
            <a:pPr algn="l"/>
            <a:endParaRPr lang="de-DE" sz="1400" dirty="0" smtClean="0">
              <a:solidFill>
                <a:srgbClr val="4A6B7A"/>
              </a:solidFill>
              <a:latin typeface="FranklinGothic-Medium"/>
            </a:endParaRPr>
          </a:p>
          <a:p>
            <a:pPr algn="l"/>
            <a:endParaRPr lang="de-DE" sz="1400" dirty="0">
              <a:solidFill>
                <a:srgbClr val="4A6B7A"/>
              </a:solidFill>
              <a:latin typeface="FranklinGothic-Medium"/>
            </a:endParaRPr>
          </a:p>
          <a:p>
            <a:pPr algn="l"/>
            <a:endParaRPr lang="de-DE" sz="1400" dirty="0" smtClean="0">
              <a:solidFill>
                <a:srgbClr val="4A6B7A"/>
              </a:solidFill>
              <a:latin typeface="FranklinGothic-Medium"/>
            </a:endParaRPr>
          </a:p>
          <a:p>
            <a:pPr algn="l"/>
            <a:endParaRPr lang="de-DE" sz="1400" dirty="0">
              <a:solidFill>
                <a:srgbClr val="4A6B7A"/>
              </a:solidFill>
              <a:latin typeface="FranklinGothic-Medium"/>
            </a:endParaRPr>
          </a:p>
          <a:p>
            <a:pPr algn="l"/>
            <a:endParaRPr lang="de-DE" sz="1400" dirty="0" smtClean="0">
              <a:solidFill>
                <a:srgbClr val="4A6B7A"/>
              </a:solidFill>
              <a:latin typeface="FranklinGothic-Medium"/>
            </a:endParaRPr>
          </a:p>
          <a:p>
            <a:pPr algn="l"/>
            <a:endParaRPr lang="de-DE" sz="1400" dirty="0" smtClean="0">
              <a:solidFill>
                <a:srgbClr val="4A6B7A"/>
              </a:solidFill>
              <a:latin typeface="FranklinGothic-Medium"/>
            </a:endParaRPr>
          </a:p>
          <a:p>
            <a:pPr algn="l" defTabSz="2062163">
              <a:tabLst>
                <a:tab pos="2062163" algn="l"/>
                <a:tab pos="3592513" algn="l"/>
              </a:tabLst>
            </a:pPr>
            <a:r>
              <a:rPr lang="de-DE" sz="1400" dirty="0" smtClean="0">
                <a:solidFill>
                  <a:srgbClr val="4A6B7A"/>
                </a:solidFill>
                <a:latin typeface="FranklinGothic-Medium"/>
              </a:rPr>
              <a:t>Betonplatten 30x30 	Noppenplatte	Rillenplatte</a:t>
            </a:r>
          </a:p>
          <a:p>
            <a:pPr algn="l" defTabSz="2062163">
              <a:tabLst>
                <a:tab pos="2603500" algn="l"/>
                <a:tab pos="3676650" algn="l"/>
              </a:tabLst>
            </a:pPr>
            <a:r>
              <a:rPr lang="de-DE" sz="1400" dirty="0" smtClean="0">
                <a:solidFill>
                  <a:srgbClr val="4A6B7A"/>
                </a:solidFill>
                <a:latin typeface="FranklinGothic-Medium"/>
              </a:rPr>
              <a:t>für Begleitstreifen	für Barrierefreiheit</a:t>
            </a:r>
          </a:p>
          <a:p>
            <a:pPr algn="l"/>
            <a:endParaRPr lang="de-DE" sz="1400" dirty="0">
              <a:solidFill>
                <a:srgbClr val="4A6B7A"/>
              </a:solidFill>
              <a:latin typeface="FranklinGothic-Medium"/>
            </a:endParaRPr>
          </a:p>
          <a:p>
            <a:pPr algn="l"/>
            <a:endParaRPr lang="de-DE" sz="1400" dirty="0" smtClean="0">
              <a:solidFill>
                <a:srgbClr val="4A6B7A"/>
              </a:solidFill>
              <a:latin typeface="FranklinGothic-Medium"/>
            </a:endParaRPr>
          </a:p>
          <a:p>
            <a:pPr algn="l"/>
            <a:r>
              <a:rPr lang="de-DE" sz="1400" dirty="0" smtClean="0">
                <a:solidFill>
                  <a:srgbClr val="4A6B7A"/>
                </a:solidFill>
                <a:latin typeface="FranklinGothic-Medium"/>
              </a:rPr>
              <a:t>                                                          </a:t>
            </a:r>
          </a:p>
          <a:p>
            <a:pPr algn="l"/>
            <a:r>
              <a:rPr lang="de-DE" sz="1400" dirty="0" smtClean="0">
                <a:solidFill>
                  <a:srgbClr val="4A6B7A"/>
                </a:solidFill>
                <a:latin typeface="FranklinGothic-Medium"/>
              </a:rPr>
              <a:t>                    Für eine ansprechend gestaltete Mittelinsel mit</a:t>
            </a:r>
          </a:p>
          <a:p>
            <a:pPr algn="l"/>
            <a:r>
              <a:rPr lang="de-DE" sz="1400" dirty="0" smtClean="0">
                <a:solidFill>
                  <a:srgbClr val="4A6B7A"/>
                </a:solidFill>
                <a:latin typeface="FranklinGothic-Medium"/>
              </a:rPr>
              <a:t>                    Wiedererkennungswert sind Anregungen gefragt</a:t>
            </a:r>
            <a:endParaRPr lang="de-DE" sz="1400" dirty="0">
              <a:solidFill>
                <a:srgbClr val="4A6B7A"/>
              </a:solidFill>
              <a:latin typeface="FranklinGothic-Medium"/>
            </a:endParaRPr>
          </a:p>
        </p:txBody>
      </p:sp>
      <p:pic>
        <p:nvPicPr>
          <p:cNvPr id="3" name="Grafik 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67400" y="3166566"/>
            <a:ext cx="1698051" cy="849685"/>
          </a:xfrm>
          <a:prstGeom prst="rect">
            <a:avLst/>
          </a:prstGeom>
        </p:spPr>
      </p:pic>
      <p:pic>
        <p:nvPicPr>
          <p:cNvPr id="9" name="Grafik 8"/>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689801" y="1365425"/>
            <a:ext cx="1965404" cy="1080000"/>
          </a:xfrm>
          <a:prstGeom prst="rect">
            <a:avLst/>
          </a:prstGeom>
        </p:spPr>
      </p:pic>
      <p:pic>
        <p:nvPicPr>
          <p:cNvPr id="13" name="Grafik 1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151556" y="1365425"/>
            <a:ext cx="2592288" cy="2642070"/>
          </a:xfrm>
          <a:prstGeom prst="rect">
            <a:avLst/>
          </a:prstGeom>
        </p:spPr>
      </p:pic>
      <p:pic>
        <p:nvPicPr>
          <p:cNvPr id="18" name="Grafik 1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151556" y="3236877"/>
            <a:ext cx="2592288" cy="2736304"/>
          </a:xfrm>
          <a:prstGeom prst="rect">
            <a:avLst/>
          </a:prstGeom>
        </p:spPr>
      </p:pic>
      <p:pic>
        <p:nvPicPr>
          <p:cNvPr id="4" name="Grafik 3"/>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2142320" y="1365425"/>
            <a:ext cx="1046262" cy="1080000"/>
          </a:xfrm>
          <a:prstGeom prst="rect">
            <a:avLst/>
          </a:prstGeom>
        </p:spPr>
      </p:pic>
      <p:pic>
        <p:nvPicPr>
          <p:cNvPr id="15" name="Grafik 14"/>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rot="5400000">
            <a:off x="940391" y="1392434"/>
            <a:ext cx="1080000" cy="1025982"/>
          </a:xfrm>
          <a:prstGeom prst="rect">
            <a:avLst/>
          </a:prstGeom>
        </p:spPr>
      </p:pic>
    </p:spTree>
    <p:extLst>
      <p:ext uri="{BB962C8B-B14F-4D97-AF65-F5344CB8AC3E}">
        <p14:creationId xmlns:p14="http://schemas.microsoft.com/office/powerpoint/2010/main" val="4847238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827584" y="1751069"/>
            <a:ext cx="7704856" cy="3539430"/>
          </a:xfrm>
          <a:prstGeom prst="rect">
            <a:avLst/>
          </a:prstGeom>
        </p:spPr>
        <p:txBody>
          <a:bodyPr wrap="square">
            <a:spAutoFit/>
          </a:bodyPr>
          <a:lstStyle/>
          <a:p>
            <a:r>
              <a:rPr lang="de-DE" sz="1400" dirty="0">
                <a:solidFill>
                  <a:srgbClr val="B3232D"/>
                </a:solidFill>
                <a:latin typeface="FranklinGothic-Medium"/>
              </a:rPr>
              <a:t>Die Fertigstellung der Kreisverkehrsanlage gewährt allen Verkehrsteilnehmern eine höhere Sicherheit durch</a:t>
            </a:r>
          </a:p>
          <a:p>
            <a:endParaRPr lang="de-DE" sz="1400" dirty="0">
              <a:solidFill>
                <a:srgbClr val="4A6B7A"/>
              </a:solidFill>
              <a:latin typeface="FranklinGothic-Medium"/>
            </a:endParaRPr>
          </a:p>
          <a:p>
            <a:pPr marL="171450" indent="-171450">
              <a:buFont typeface="Arial" panose="020B0604020202020204" pitchFamily="34" charset="0"/>
              <a:buChar char="•"/>
            </a:pPr>
            <a:r>
              <a:rPr lang="de-DE" sz="1400" dirty="0">
                <a:solidFill>
                  <a:srgbClr val="4A6B7A"/>
                </a:solidFill>
                <a:latin typeface="FranklinGothic-Medium"/>
              </a:rPr>
              <a:t>Niedrigere Geschwindigkeiten</a:t>
            </a:r>
          </a:p>
          <a:p>
            <a:pPr marL="171450" indent="-171450">
              <a:buFont typeface="Arial" panose="020B0604020202020204" pitchFamily="34" charset="0"/>
              <a:buChar char="•"/>
            </a:pPr>
            <a:r>
              <a:rPr lang="de-DE" sz="1400" dirty="0">
                <a:solidFill>
                  <a:srgbClr val="4A6B7A"/>
                </a:solidFill>
                <a:latin typeface="FranklinGothic-Medium"/>
              </a:rPr>
              <a:t>Minderung der Schadstoff-und </a:t>
            </a:r>
            <a:r>
              <a:rPr lang="de-DE" sz="1400" dirty="0" err="1">
                <a:solidFill>
                  <a:srgbClr val="4A6B7A"/>
                </a:solidFill>
                <a:latin typeface="FranklinGothic-Medium"/>
              </a:rPr>
              <a:t>Lärmemmissionen</a:t>
            </a:r>
            <a:endParaRPr lang="de-DE" sz="1400" dirty="0">
              <a:solidFill>
                <a:srgbClr val="4A6B7A"/>
              </a:solidFill>
              <a:latin typeface="FranklinGothic-Medium"/>
            </a:endParaRPr>
          </a:p>
          <a:p>
            <a:pPr marL="171450" indent="-171450">
              <a:buFont typeface="Arial" panose="020B0604020202020204" pitchFamily="34" charset="0"/>
              <a:buChar char="•"/>
            </a:pPr>
            <a:r>
              <a:rPr lang="de-DE" sz="1400" dirty="0">
                <a:solidFill>
                  <a:srgbClr val="4A6B7A"/>
                </a:solidFill>
                <a:latin typeface="FranklinGothic-Medium"/>
              </a:rPr>
              <a:t>gute Sichtbeziehungen und eindeutige Wegeführungen</a:t>
            </a:r>
          </a:p>
          <a:p>
            <a:pPr marL="171450" indent="-171450">
              <a:buFont typeface="Arial" panose="020B0604020202020204" pitchFamily="34" charset="0"/>
              <a:buChar char="•"/>
            </a:pPr>
            <a:r>
              <a:rPr lang="de-DE" sz="1400" dirty="0">
                <a:solidFill>
                  <a:srgbClr val="4A6B7A"/>
                </a:solidFill>
                <a:latin typeface="FranklinGothic-Medium"/>
              </a:rPr>
              <a:t>Senkung des Unfallrisikos</a:t>
            </a:r>
          </a:p>
          <a:p>
            <a:pPr marL="171450" indent="-171450">
              <a:buFont typeface="Arial" panose="020B0604020202020204" pitchFamily="34" charset="0"/>
              <a:buChar char="•"/>
            </a:pPr>
            <a:r>
              <a:rPr lang="de-DE" sz="1400" dirty="0">
                <a:solidFill>
                  <a:srgbClr val="4A6B7A"/>
                </a:solidFill>
                <a:latin typeface="FranklinGothic-Medium"/>
              </a:rPr>
              <a:t>Einsatz von Bodenindikatoren für die Sicherung der Barrierefreiheit</a:t>
            </a:r>
          </a:p>
          <a:p>
            <a:endParaRPr lang="de-DE" sz="1400" dirty="0">
              <a:solidFill>
                <a:srgbClr val="4A6B7A"/>
              </a:solidFill>
              <a:latin typeface="FranklinGothic-Medium"/>
            </a:endParaRPr>
          </a:p>
          <a:p>
            <a:r>
              <a:rPr lang="de-DE" sz="1400" dirty="0">
                <a:solidFill>
                  <a:srgbClr val="4A6B7A"/>
                </a:solidFill>
                <a:latin typeface="FranklinGothic-Medium"/>
              </a:rPr>
              <a:t>Die Gesamtanlage soll nach Fertigstellung zu einer wesentlichen Aufwertung des Stadtgebietes beitragen. </a:t>
            </a:r>
            <a:endParaRPr lang="de-DE" sz="1400" dirty="0" smtClean="0">
              <a:solidFill>
                <a:srgbClr val="4A6B7A"/>
              </a:solidFill>
              <a:latin typeface="FranklinGothic-Medium"/>
            </a:endParaRPr>
          </a:p>
          <a:p>
            <a:r>
              <a:rPr lang="de-DE" sz="1400" dirty="0" smtClean="0">
                <a:solidFill>
                  <a:srgbClr val="4A6B7A"/>
                </a:solidFill>
                <a:latin typeface="FranklinGothic-Medium"/>
              </a:rPr>
              <a:t>Das Vorhaben, dessen Ausführung voraussichtlich im Jahr 2019 erfolgen wird, befindet sich in der Phase der Entwurfsplanung.</a:t>
            </a:r>
          </a:p>
          <a:p>
            <a:r>
              <a:rPr lang="de-DE" sz="1400" dirty="0" smtClean="0">
                <a:solidFill>
                  <a:srgbClr val="4A6B7A"/>
                </a:solidFill>
                <a:latin typeface="FranklinGothic-Medium"/>
              </a:rPr>
              <a:t>Die </a:t>
            </a:r>
            <a:r>
              <a:rPr lang="de-DE" sz="1400" dirty="0">
                <a:solidFill>
                  <a:srgbClr val="4A6B7A"/>
                </a:solidFill>
                <a:latin typeface="FranklinGothic-Medium"/>
              </a:rPr>
              <a:t>Finanzierung erfolgt mit Mitteln aus dem Städtebauförderprogramm „Stadtumbau Ost im Wohngebiet Schönwalde I“. </a:t>
            </a:r>
          </a:p>
          <a:p>
            <a:endParaRPr lang="de-DE" sz="1400" dirty="0">
              <a:solidFill>
                <a:srgbClr val="4A6B7A"/>
              </a:solidFill>
              <a:latin typeface="FranklinGothic-Medium"/>
            </a:endParaRPr>
          </a:p>
        </p:txBody>
      </p:sp>
      <p:sp>
        <p:nvSpPr>
          <p:cNvPr id="5" name="Titel 1"/>
          <p:cNvSpPr txBox="1">
            <a:spLocks/>
          </p:cNvSpPr>
          <p:nvPr/>
        </p:nvSpPr>
        <p:spPr>
          <a:xfrm>
            <a:off x="898848" y="836712"/>
            <a:ext cx="4680520" cy="506487"/>
          </a:xfrm>
          <a:prstGeom prst="rect">
            <a:avLst/>
          </a:prstGeom>
        </p:spPr>
        <p:txBody>
          <a:bodyPr/>
          <a:lstStyle>
            <a:lvl1pPr algn="ctr" defTabSz="914400" rtl="0" eaLnBrk="1" latinLnBrk="0" hangingPunct="1">
              <a:spcBef>
                <a:spcPct val="0"/>
              </a:spcBef>
              <a:buNone/>
              <a:defRPr lang="de-DE" sz="1800" b="0" i="0" u="none" strike="noStrike" kern="1200" baseline="0" smtClean="0">
                <a:solidFill>
                  <a:schemeClr val="tx1"/>
                </a:solidFill>
                <a:latin typeface="+mj-lt"/>
                <a:ea typeface="+mj-ea"/>
                <a:cs typeface="+mj-cs"/>
              </a:defRPr>
            </a:lvl1pPr>
          </a:lstStyle>
          <a:p>
            <a:pPr algn="l"/>
            <a:r>
              <a:rPr lang="de-DE" sz="2200" b="1" dirty="0">
                <a:solidFill>
                  <a:srgbClr val="4A6B7A"/>
                </a:solidFill>
                <a:latin typeface="FranklinGothic-Medium"/>
              </a:rPr>
              <a:t>Die Aussichten</a:t>
            </a:r>
          </a:p>
        </p:txBody>
      </p:sp>
      <p:sp>
        <p:nvSpPr>
          <p:cNvPr id="7" name="Titel 1"/>
          <p:cNvSpPr txBox="1">
            <a:spLocks/>
          </p:cNvSpPr>
          <p:nvPr/>
        </p:nvSpPr>
        <p:spPr>
          <a:xfrm>
            <a:off x="2375384" y="5589240"/>
            <a:ext cx="4680520" cy="506487"/>
          </a:xfrm>
          <a:prstGeom prst="rect">
            <a:avLst/>
          </a:prstGeom>
        </p:spPr>
        <p:txBody>
          <a:bodyPr/>
          <a:lstStyle>
            <a:lvl1pPr algn="ctr" defTabSz="914400" rtl="0" eaLnBrk="1" latinLnBrk="0" hangingPunct="1">
              <a:spcBef>
                <a:spcPct val="0"/>
              </a:spcBef>
              <a:buNone/>
              <a:defRPr lang="de-DE" sz="1800" b="0" i="0" u="none" strike="noStrike" kern="1200" baseline="0" smtClean="0">
                <a:solidFill>
                  <a:schemeClr val="tx1"/>
                </a:solidFill>
                <a:latin typeface="+mj-lt"/>
                <a:ea typeface="+mj-ea"/>
                <a:cs typeface="+mj-cs"/>
              </a:defRPr>
            </a:lvl1pPr>
          </a:lstStyle>
          <a:p>
            <a:r>
              <a:rPr lang="de-DE" sz="2200" b="1" dirty="0" smtClean="0">
                <a:solidFill>
                  <a:srgbClr val="4A6B7A"/>
                </a:solidFill>
                <a:latin typeface="FranklinGothic-Medium"/>
              </a:rPr>
              <a:t>Vielen Dank</a:t>
            </a:r>
            <a:endParaRPr lang="de-DE" sz="2200" b="1" dirty="0">
              <a:solidFill>
                <a:srgbClr val="4A6B7A"/>
              </a:solidFill>
              <a:latin typeface="FranklinGothic-Medium"/>
            </a:endParaRPr>
          </a:p>
        </p:txBody>
      </p:sp>
    </p:spTree>
    <p:extLst>
      <p:ext uri="{BB962C8B-B14F-4D97-AF65-F5344CB8AC3E}">
        <p14:creationId xmlns:p14="http://schemas.microsoft.com/office/powerpoint/2010/main" val="358189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idx="4294967295"/>
          </p:nvPr>
        </p:nvSpPr>
        <p:spPr>
          <a:xfrm>
            <a:off x="898848" y="836712"/>
            <a:ext cx="4680520" cy="506487"/>
          </a:xfrm>
          <a:prstGeom prst="rect">
            <a:avLst/>
          </a:prstGeom>
        </p:spPr>
        <p:txBody>
          <a:bodyPr/>
          <a:lstStyle/>
          <a:p>
            <a:pPr algn="l"/>
            <a:r>
              <a:rPr lang="de-DE" sz="2200" b="1" dirty="0" smtClean="0">
                <a:solidFill>
                  <a:srgbClr val="4A6B7A"/>
                </a:solidFill>
                <a:latin typeface="FranklinGothic-Medium"/>
              </a:rPr>
              <a:t>Ausgangssituation</a:t>
            </a:r>
            <a:endParaRPr lang="de-DE" sz="2200" b="1" dirty="0">
              <a:solidFill>
                <a:srgbClr val="4A6B7A"/>
              </a:solidFill>
              <a:latin typeface="FranklinGothic-Medium"/>
            </a:endParaRPr>
          </a:p>
        </p:txBody>
      </p:sp>
      <p:sp>
        <p:nvSpPr>
          <p:cNvPr id="5" name="Rechteck 4"/>
          <p:cNvSpPr/>
          <p:nvPr/>
        </p:nvSpPr>
        <p:spPr>
          <a:xfrm>
            <a:off x="898848" y="1751069"/>
            <a:ext cx="4572000" cy="3550139"/>
          </a:xfrm>
          <a:prstGeom prst="rect">
            <a:avLst/>
          </a:prstGeom>
        </p:spPr>
        <p:txBody>
          <a:bodyPr>
            <a:spAutoFit/>
          </a:bodyPr>
          <a:lstStyle/>
          <a:p>
            <a:pPr>
              <a:lnSpc>
                <a:spcPct val="115000"/>
              </a:lnSpc>
              <a:spcAft>
                <a:spcPts val="1000"/>
              </a:spcAft>
            </a:pPr>
            <a:r>
              <a:rPr lang="de-DE" sz="1400" dirty="0">
                <a:solidFill>
                  <a:srgbClr val="4A6B7A"/>
                </a:solidFill>
                <a:latin typeface="Franklin Gothic Book" panose="020B0503020102020204"/>
                <a:ea typeface="Calibri" panose="020F0502020204030204" pitchFamily="34" charset="0"/>
                <a:cs typeface="Times New Roman" panose="02020603050405020304" pitchFamily="18" charset="0"/>
              </a:rPr>
              <a:t>Die </a:t>
            </a:r>
            <a:r>
              <a:rPr lang="de-DE" sz="1400" dirty="0" err="1">
                <a:solidFill>
                  <a:srgbClr val="4A6B7A"/>
                </a:solidFill>
                <a:latin typeface="Franklin Gothic Book" panose="020B0503020102020204"/>
                <a:ea typeface="Calibri" panose="020F0502020204030204" pitchFamily="34" charset="0"/>
                <a:cs typeface="Times New Roman" panose="02020603050405020304" pitchFamily="18" charset="0"/>
              </a:rPr>
              <a:t>Lomonossowallee</a:t>
            </a:r>
            <a:r>
              <a:rPr lang="de-DE" sz="1400" dirty="0">
                <a:solidFill>
                  <a:srgbClr val="4A6B7A"/>
                </a:solidFill>
                <a:latin typeface="Franklin Gothic Book" panose="020B0503020102020204"/>
                <a:ea typeface="Calibri" panose="020F0502020204030204" pitchFamily="34" charset="0"/>
                <a:cs typeface="Times New Roman" panose="02020603050405020304" pitchFamily="18" charset="0"/>
              </a:rPr>
              <a:t> bildet mit dem </a:t>
            </a:r>
            <a:r>
              <a:rPr lang="de-DE" sz="1400" dirty="0" err="1">
                <a:solidFill>
                  <a:srgbClr val="4A6B7A"/>
                </a:solidFill>
                <a:latin typeface="Franklin Gothic Book" panose="020B0503020102020204"/>
                <a:ea typeface="Calibri" panose="020F0502020204030204" pitchFamily="34" charset="0"/>
                <a:cs typeface="Times New Roman" panose="02020603050405020304" pitchFamily="18" charset="0"/>
              </a:rPr>
              <a:t>Dubnaring</a:t>
            </a:r>
            <a:r>
              <a:rPr lang="de-DE" sz="1400" dirty="0">
                <a:solidFill>
                  <a:srgbClr val="4A6B7A"/>
                </a:solidFill>
                <a:latin typeface="Franklin Gothic Book" panose="020B0503020102020204"/>
                <a:ea typeface="Calibri" panose="020F0502020204030204" pitchFamily="34" charset="0"/>
                <a:cs typeface="Times New Roman" panose="02020603050405020304" pitchFamily="18" charset="0"/>
              </a:rPr>
              <a:t> und der Einsteinstraße einen vierarmigen Knotenpunkt im Wohngebiet Schönwalde I in Greifswald. Der unmittelbar an den Verkehrsraum angrenzende Bereich ist geprägt von Wohnbebauung und verschiedenen Versorgungs- und </a:t>
            </a:r>
            <a:r>
              <a:rPr lang="de-DE" sz="1400" dirty="0" smtClean="0">
                <a:solidFill>
                  <a:srgbClr val="4A6B7A"/>
                </a:solidFill>
                <a:latin typeface="Franklin Gothic Book" panose="020B0503020102020204"/>
                <a:ea typeface="Calibri" panose="020F0502020204030204" pitchFamily="34" charset="0"/>
                <a:cs typeface="Times New Roman" panose="02020603050405020304" pitchFamily="18" charset="0"/>
              </a:rPr>
              <a:t>Dienstleistungseinrichtungen</a:t>
            </a:r>
            <a:r>
              <a:rPr lang="de-DE" sz="1400" dirty="0">
                <a:solidFill>
                  <a:srgbClr val="4A6B7A"/>
                </a:solidFill>
                <a:latin typeface="Franklin Gothic Book" panose="020B0503020102020204"/>
                <a:ea typeface="Calibri" panose="020F0502020204030204" pitchFamily="34" charset="0"/>
                <a:cs typeface="Times New Roman" panose="02020603050405020304" pitchFamily="18" charset="0"/>
              </a:rPr>
              <a:t>. Im weiteren Umfeld gibt es mehrere Schulen, Kindertagesstätten und Sportanlagen.</a:t>
            </a:r>
          </a:p>
          <a:p>
            <a:pPr>
              <a:lnSpc>
                <a:spcPct val="115000"/>
              </a:lnSpc>
              <a:spcAft>
                <a:spcPts val="1000"/>
              </a:spcAft>
            </a:pPr>
            <a:r>
              <a:rPr lang="de-DE" sz="1400" b="1" dirty="0">
                <a:solidFill>
                  <a:srgbClr val="4A6B7A"/>
                </a:solidFill>
                <a:latin typeface="Franklin Gothic Book" panose="020B0503020102020204"/>
                <a:ea typeface="Calibri" panose="020F0502020204030204" pitchFamily="34" charset="0"/>
                <a:cs typeface="Times New Roman" panose="02020603050405020304" pitchFamily="18" charset="0"/>
              </a:rPr>
              <a:t>Problematik:</a:t>
            </a:r>
          </a:p>
          <a:p>
            <a:pPr marL="171450" lvl="0" indent="-171450">
              <a:lnSpc>
                <a:spcPct val="115000"/>
              </a:lnSpc>
              <a:spcAft>
                <a:spcPts val="0"/>
              </a:spcAft>
              <a:buFont typeface="Arial" panose="020B0604020202020204" pitchFamily="34" charset="0"/>
              <a:buChar char="•"/>
            </a:pPr>
            <a:r>
              <a:rPr lang="de-DE" sz="1400" dirty="0">
                <a:solidFill>
                  <a:srgbClr val="4A6B7A"/>
                </a:solidFill>
                <a:latin typeface="Franklin Gothic Book" panose="020B0503020102020204"/>
                <a:ea typeface="Calibri" panose="020F0502020204030204" pitchFamily="34" charset="0"/>
                <a:cs typeface="Times New Roman" panose="02020603050405020304" pitchFamily="18" charset="0"/>
              </a:rPr>
              <a:t>Knotenpunkt ist überdimensioniert</a:t>
            </a:r>
          </a:p>
          <a:p>
            <a:pPr marL="171450" lvl="0" indent="-171450">
              <a:lnSpc>
                <a:spcPct val="115000"/>
              </a:lnSpc>
              <a:spcAft>
                <a:spcPts val="0"/>
              </a:spcAft>
              <a:buFont typeface="Arial" panose="020B0604020202020204" pitchFamily="34" charset="0"/>
              <a:buChar char="•"/>
            </a:pPr>
            <a:r>
              <a:rPr lang="de-DE" sz="1400" dirty="0">
                <a:solidFill>
                  <a:srgbClr val="4A6B7A"/>
                </a:solidFill>
                <a:latin typeface="Franklin Gothic Book" panose="020B0503020102020204"/>
                <a:ea typeface="Calibri" panose="020F0502020204030204" pitchFamily="34" charset="0"/>
                <a:cs typeface="Times New Roman" panose="02020603050405020304" pitchFamily="18" charset="0"/>
              </a:rPr>
              <a:t>unübersichtliche und konfliktträchtige Verkehrsanlage</a:t>
            </a:r>
          </a:p>
          <a:p>
            <a:pPr marL="171450" lvl="0" indent="-171450">
              <a:lnSpc>
                <a:spcPct val="115000"/>
              </a:lnSpc>
              <a:spcAft>
                <a:spcPts val="0"/>
              </a:spcAft>
              <a:buFont typeface="Arial" panose="020B0604020202020204" pitchFamily="34" charset="0"/>
              <a:buChar char="•"/>
            </a:pPr>
            <a:r>
              <a:rPr lang="de-DE" sz="1400" dirty="0">
                <a:solidFill>
                  <a:srgbClr val="4A6B7A"/>
                </a:solidFill>
                <a:latin typeface="Franklin Gothic Book" panose="020B0503020102020204"/>
                <a:ea typeface="Calibri" panose="020F0502020204030204" pitchFamily="34" charset="0"/>
                <a:cs typeface="Times New Roman" panose="02020603050405020304" pitchFamily="18" charset="0"/>
              </a:rPr>
              <a:t>Unfallschwerpunkt</a:t>
            </a:r>
          </a:p>
          <a:p>
            <a:pPr marL="171450" lvl="0" indent="-171450">
              <a:lnSpc>
                <a:spcPct val="115000"/>
              </a:lnSpc>
              <a:spcAft>
                <a:spcPts val="1000"/>
              </a:spcAft>
              <a:buFont typeface="Arial" panose="020B0604020202020204" pitchFamily="34" charset="0"/>
              <a:buChar char="•"/>
            </a:pPr>
            <a:r>
              <a:rPr lang="de-DE" sz="1400" dirty="0">
                <a:solidFill>
                  <a:srgbClr val="4A6B7A"/>
                </a:solidFill>
                <a:latin typeface="Franklin Gothic Book" panose="020B0503020102020204"/>
                <a:ea typeface="Calibri" panose="020F0502020204030204" pitchFamily="34" charset="0"/>
                <a:cs typeface="Times New Roman" panose="02020603050405020304" pitchFamily="18" charset="0"/>
              </a:rPr>
              <a:t>unzureichende Strukturierung der </a:t>
            </a:r>
            <a:r>
              <a:rPr lang="de-DE" sz="1400" dirty="0" smtClean="0">
                <a:solidFill>
                  <a:srgbClr val="4A6B7A"/>
                </a:solidFill>
                <a:latin typeface="Franklin Gothic Book" panose="020B0503020102020204"/>
                <a:ea typeface="Calibri" panose="020F0502020204030204" pitchFamily="34" charset="0"/>
                <a:cs typeface="Times New Roman" panose="02020603050405020304" pitchFamily="18" charset="0"/>
              </a:rPr>
              <a:t>Nebenanlagen</a:t>
            </a:r>
          </a:p>
        </p:txBody>
      </p:sp>
      <p:pic>
        <p:nvPicPr>
          <p:cNvPr id="6" name="Grafik 5"/>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16117" t="912" r="23694"/>
          <a:stretch/>
        </p:blipFill>
        <p:spPr>
          <a:xfrm>
            <a:off x="5508104" y="1804988"/>
            <a:ext cx="3002743" cy="3496220"/>
          </a:xfrm>
          <a:prstGeom prst="rect">
            <a:avLst/>
          </a:prstGeom>
        </p:spPr>
      </p:pic>
      <p:sp>
        <p:nvSpPr>
          <p:cNvPr id="8" name="Ellipse 7"/>
          <p:cNvSpPr/>
          <p:nvPr/>
        </p:nvSpPr>
        <p:spPr>
          <a:xfrm>
            <a:off x="6460554" y="3026594"/>
            <a:ext cx="991766" cy="97847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p:cNvSpPr txBox="1"/>
          <p:nvPr/>
        </p:nvSpPr>
        <p:spPr>
          <a:xfrm rot="21235769">
            <a:off x="7513927" y="3234605"/>
            <a:ext cx="1224136" cy="261610"/>
          </a:xfrm>
          <a:prstGeom prst="rect">
            <a:avLst/>
          </a:prstGeom>
          <a:noFill/>
        </p:spPr>
        <p:txBody>
          <a:bodyPr wrap="square" rtlCol="0">
            <a:spAutoFit/>
          </a:bodyPr>
          <a:lstStyle/>
          <a:p>
            <a:r>
              <a:rPr lang="de-DE" sz="1100" dirty="0" err="1" smtClean="0">
                <a:solidFill>
                  <a:srgbClr val="FF0000"/>
                </a:solidFill>
              </a:rPr>
              <a:t>Dubnaring</a:t>
            </a:r>
            <a:endParaRPr lang="de-DE" sz="1100" dirty="0">
              <a:solidFill>
                <a:srgbClr val="FF0000"/>
              </a:solidFill>
            </a:endParaRPr>
          </a:p>
        </p:txBody>
      </p:sp>
      <p:sp>
        <p:nvSpPr>
          <p:cNvPr id="10" name="Textfeld 9"/>
          <p:cNvSpPr txBox="1"/>
          <p:nvPr/>
        </p:nvSpPr>
        <p:spPr>
          <a:xfrm rot="15731441">
            <a:off x="6188914" y="2330572"/>
            <a:ext cx="1224136" cy="261610"/>
          </a:xfrm>
          <a:prstGeom prst="rect">
            <a:avLst/>
          </a:prstGeom>
          <a:noFill/>
        </p:spPr>
        <p:txBody>
          <a:bodyPr wrap="square" rtlCol="0">
            <a:spAutoFit/>
          </a:bodyPr>
          <a:lstStyle/>
          <a:p>
            <a:r>
              <a:rPr lang="de-DE" sz="1100" dirty="0" err="1" smtClean="0">
                <a:solidFill>
                  <a:srgbClr val="FF0000"/>
                </a:solidFill>
              </a:rPr>
              <a:t>Lomonossowallee</a:t>
            </a:r>
            <a:endParaRPr lang="de-DE" sz="1100" dirty="0">
              <a:solidFill>
                <a:srgbClr val="FF0000"/>
              </a:solidFill>
            </a:endParaRPr>
          </a:p>
        </p:txBody>
      </p:sp>
      <p:sp>
        <p:nvSpPr>
          <p:cNvPr id="11" name="Textfeld 10"/>
          <p:cNvSpPr txBox="1"/>
          <p:nvPr/>
        </p:nvSpPr>
        <p:spPr>
          <a:xfrm>
            <a:off x="5517225" y="3424083"/>
            <a:ext cx="998991" cy="261610"/>
          </a:xfrm>
          <a:prstGeom prst="rect">
            <a:avLst/>
          </a:prstGeom>
          <a:noFill/>
        </p:spPr>
        <p:txBody>
          <a:bodyPr wrap="none" rtlCol="0">
            <a:spAutoFit/>
          </a:bodyPr>
          <a:lstStyle/>
          <a:p>
            <a:r>
              <a:rPr lang="de-DE" sz="1100" dirty="0">
                <a:solidFill>
                  <a:srgbClr val="FF0000"/>
                </a:solidFill>
              </a:rPr>
              <a:t>Einsteinstraße</a:t>
            </a:r>
          </a:p>
        </p:txBody>
      </p:sp>
    </p:spTree>
    <p:extLst>
      <p:ext uri="{BB962C8B-B14F-4D97-AF65-F5344CB8AC3E}">
        <p14:creationId xmlns:p14="http://schemas.microsoft.com/office/powerpoint/2010/main" val="42920982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682900" y="1804988"/>
            <a:ext cx="2827947" cy="4288308"/>
          </a:xfrm>
          <a:prstGeom prst="rect">
            <a:avLst/>
          </a:prstGeom>
          <a:noFill/>
          <a:ln>
            <a:noFill/>
          </a:ln>
        </p:spPr>
      </p:pic>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8001" y="4561161"/>
            <a:ext cx="2042846" cy="1532135"/>
          </a:xfrm>
          <a:prstGeom prst="rect">
            <a:avLst/>
          </a:prstGeom>
        </p:spPr>
      </p:pic>
      <p:sp>
        <p:nvSpPr>
          <p:cNvPr id="8" name="Titel 1"/>
          <p:cNvSpPr txBox="1">
            <a:spLocks/>
          </p:cNvSpPr>
          <p:nvPr/>
        </p:nvSpPr>
        <p:spPr>
          <a:xfrm>
            <a:off x="898848" y="836712"/>
            <a:ext cx="4680520" cy="506487"/>
          </a:xfrm>
          <a:prstGeom prst="rect">
            <a:avLst/>
          </a:prstGeom>
        </p:spPr>
        <p:txBody>
          <a:bodyPr/>
          <a:lstStyle>
            <a:lvl1pPr algn="ctr" defTabSz="914400" rtl="0" eaLnBrk="1" latinLnBrk="0" hangingPunct="1">
              <a:spcBef>
                <a:spcPct val="0"/>
              </a:spcBef>
              <a:buNone/>
              <a:defRPr lang="de-DE" sz="1800" b="0" i="0" u="none" strike="noStrike" kern="1200" baseline="0" smtClean="0">
                <a:solidFill>
                  <a:schemeClr val="tx1"/>
                </a:solidFill>
                <a:latin typeface="+mj-lt"/>
                <a:ea typeface="+mj-ea"/>
                <a:cs typeface="+mj-cs"/>
              </a:defRPr>
            </a:lvl1pPr>
          </a:lstStyle>
          <a:p>
            <a:pPr algn="l"/>
            <a:r>
              <a:rPr lang="de-DE" sz="2200" b="1" dirty="0" smtClean="0">
                <a:solidFill>
                  <a:srgbClr val="4A6B7A"/>
                </a:solidFill>
                <a:latin typeface="FranklinGothic-Medium"/>
              </a:rPr>
              <a:t>Ausgangssituation</a:t>
            </a:r>
            <a:endParaRPr lang="de-DE" sz="2200" b="1" dirty="0">
              <a:solidFill>
                <a:srgbClr val="4A6B7A"/>
              </a:solidFill>
              <a:latin typeface="FranklinGothic-Medium"/>
            </a:endParaRPr>
          </a:p>
        </p:txBody>
      </p:sp>
      <p:sp>
        <p:nvSpPr>
          <p:cNvPr id="9" name="Rechteck 8"/>
          <p:cNvSpPr/>
          <p:nvPr/>
        </p:nvSpPr>
        <p:spPr>
          <a:xfrm>
            <a:off x="1028147" y="1804988"/>
            <a:ext cx="4572000" cy="2945935"/>
          </a:xfrm>
          <a:prstGeom prst="rect">
            <a:avLst/>
          </a:prstGeom>
        </p:spPr>
        <p:txBody>
          <a:bodyPr>
            <a:spAutoFit/>
          </a:bodyPr>
          <a:lstStyle/>
          <a:p>
            <a:pPr lvl="0">
              <a:lnSpc>
                <a:spcPct val="115000"/>
              </a:lnSpc>
              <a:spcAft>
                <a:spcPts val="1000"/>
              </a:spcAft>
            </a:pPr>
            <a:r>
              <a:rPr lang="de-DE" sz="1400" b="1" dirty="0" smtClean="0">
                <a:solidFill>
                  <a:srgbClr val="4A6B7A"/>
                </a:solidFill>
                <a:latin typeface="Franklin Gothic Book" panose="020B0503020102020204"/>
                <a:ea typeface="Calibri" panose="020F0502020204030204" pitchFamily="34" charset="0"/>
                <a:cs typeface="Times New Roman" panose="02020603050405020304" pitchFamily="18" charset="0"/>
              </a:rPr>
              <a:t>Bestand</a:t>
            </a:r>
            <a:endParaRPr lang="de-DE" sz="1400" b="1" dirty="0">
              <a:solidFill>
                <a:srgbClr val="4A6B7A"/>
              </a:solidFill>
              <a:latin typeface="Franklin Gothic Book" panose="020B0503020102020204"/>
              <a:ea typeface="Calibri" panose="020F0502020204030204" pitchFamily="34" charset="0"/>
              <a:cs typeface="Times New Roman" panose="02020603050405020304" pitchFamily="18" charset="0"/>
            </a:endParaRPr>
          </a:p>
          <a:p>
            <a:pPr marL="171450" lvl="0" indent="-171450">
              <a:lnSpc>
                <a:spcPct val="115000"/>
              </a:lnSpc>
              <a:buFont typeface="Arial" panose="020B0604020202020204" pitchFamily="34" charset="0"/>
              <a:buChar char="•"/>
            </a:pPr>
            <a:r>
              <a:rPr lang="de-DE" sz="1400" dirty="0">
                <a:solidFill>
                  <a:srgbClr val="4A6B7A"/>
                </a:solidFill>
                <a:latin typeface="Franklin Gothic Book" panose="020B0503020102020204"/>
                <a:ea typeface="Calibri" panose="020F0502020204030204" pitchFamily="34" charset="0"/>
                <a:cs typeface="Times New Roman" panose="02020603050405020304" pitchFamily="18" charset="0"/>
              </a:rPr>
              <a:t>Fahrbahn bereits durch Sperrflächenmarkierungen auf zwei Fahrspuren auf der </a:t>
            </a:r>
            <a:r>
              <a:rPr lang="de-DE" sz="1400" dirty="0" err="1">
                <a:solidFill>
                  <a:srgbClr val="4A6B7A"/>
                </a:solidFill>
                <a:latin typeface="Franklin Gothic Book" panose="020B0503020102020204"/>
                <a:ea typeface="Calibri" panose="020F0502020204030204" pitchFamily="34" charset="0"/>
                <a:cs typeface="Times New Roman" panose="02020603050405020304" pitchFamily="18" charset="0"/>
              </a:rPr>
              <a:t>Lomonossowallee</a:t>
            </a:r>
            <a:r>
              <a:rPr lang="de-DE" sz="1400" dirty="0">
                <a:solidFill>
                  <a:srgbClr val="4A6B7A"/>
                </a:solidFill>
                <a:latin typeface="Franklin Gothic Book" panose="020B0503020102020204"/>
                <a:ea typeface="Calibri" panose="020F0502020204030204" pitchFamily="34" charset="0"/>
                <a:cs typeface="Times New Roman" panose="02020603050405020304" pitchFamily="18" charset="0"/>
              </a:rPr>
              <a:t> reduziert</a:t>
            </a:r>
          </a:p>
          <a:p>
            <a:pPr marL="171450" lvl="0" indent="-171450">
              <a:lnSpc>
                <a:spcPct val="115000"/>
              </a:lnSpc>
              <a:spcAft>
                <a:spcPts val="0"/>
              </a:spcAft>
              <a:buFont typeface="Arial" panose="020B0604020202020204" pitchFamily="34" charset="0"/>
              <a:buChar char="•"/>
            </a:pPr>
            <a:r>
              <a:rPr lang="de-DE" sz="1400" dirty="0">
                <a:solidFill>
                  <a:srgbClr val="4A6B7A"/>
                </a:solidFill>
                <a:latin typeface="Franklin Gothic Book" panose="020B0503020102020204"/>
                <a:ea typeface="Calibri" panose="020F0502020204030204" pitchFamily="34" charset="0"/>
                <a:cs typeface="Times New Roman" panose="02020603050405020304" pitchFamily="18" charset="0"/>
              </a:rPr>
              <a:t>Führung des Radverkehrs auf markierten Schutzstreifen und abschnittsweise auf den </a:t>
            </a:r>
            <a:r>
              <a:rPr lang="de-DE" sz="1400" dirty="0" smtClean="0">
                <a:solidFill>
                  <a:srgbClr val="4A6B7A"/>
                </a:solidFill>
                <a:latin typeface="Franklin Gothic Book" panose="020B0503020102020204"/>
                <a:ea typeface="Calibri" panose="020F0502020204030204" pitchFamily="34" charset="0"/>
                <a:cs typeface="Times New Roman" panose="02020603050405020304" pitchFamily="18" charset="0"/>
              </a:rPr>
              <a:t>Nebenanlagen</a:t>
            </a:r>
          </a:p>
          <a:p>
            <a:pPr marL="171450" lvl="0" indent="-171450">
              <a:lnSpc>
                <a:spcPct val="115000"/>
              </a:lnSpc>
              <a:spcAft>
                <a:spcPts val="0"/>
              </a:spcAft>
              <a:buFont typeface="Arial" panose="020B0604020202020204" pitchFamily="34" charset="0"/>
              <a:buChar char="•"/>
            </a:pPr>
            <a:r>
              <a:rPr lang="de-DE" sz="1400" dirty="0" smtClean="0">
                <a:solidFill>
                  <a:srgbClr val="4A6B7A"/>
                </a:solidFill>
                <a:latin typeface="Franklin Gothic Book" panose="020B0503020102020204"/>
                <a:ea typeface="Calibri" panose="020F0502020204030204" pitchFamily="34" charset="0"/>
                <a:cs typeface="Times New Roman" panose="02020603050405020304" pitchFamily="18" charset="0"/>
              </a:rPr>
              <a:t> </a:t>
            </a:r>
            <a:r>
              <a:rPr lang="de-DE" sz="1400" dirty="0">
                <a:solidFill>
                  <a:srgbClr val="4A6B7A"/>
                </a:solidFill>
                <a:latin typeface="Franklin Gothic Book" panose="020B0503020102020204"/>
                <a:ea typeface="Calibri" panose="020F0502020204030204" pitchFamily="34" charset="0"/>
                <a:cs typeface="Times New Roman" panose="02020603050405020304" pitchFamily="18" charset="0"/>
              </a:rPr>
              <a:t>wenig erkennbare Wegebeziehungen </a:t>
            </a:r>
          </a:p>
          <a:p>
            <a:pPr marL="171450" lvl="0" indent="-171450">
              <a:lnSpc>
                <a:spcPct val="115000"/>
              </a:lnSpc>
              <a:spcAft>
                <a:spcPts val="0"/>
              </a:spcAft>
              <a:buFont typeface="Arial" panose="020B0604020202020204" pitchFamily="34" charset="0"/>
              <a:buChar char="•"/>
            </a:pPr>
            <a:r>
              <a:rPr lang="de-DE" sz="1400" dirty="0">
                <a:solidFill>
                  <a:srgbClr val="4A6B7A"/>
                </a:solidFill>
                <a:latin typeface="Franklin Gothic Book" panose="020B0503020102020204"/>
                <a:ea typeface="Calibri" panose="020F0502020204030204" pitchFamily="34" charset="0"/>
                <a:cs typeface="Times New Roman" panose="02020603050405020304" pitchFamily="18" charset="0"/>
              </a:rPr>
              <a:t>strukturbildender Grünstreifen im Verlauf der </a:t>
            </a:r>
            <a:r>
              <a:rPr lang="de-DE" sz="1400" dirty="0" err="1">
                <a:solidFill>
                  <a:srgbClr val="4A6B7A"/>
                </a:solidFill>
                <a:latin typeface="Franklin Gothic Book" panose="020B0503020102020204"/>
                <a:ea typeface="Calibri" panose="020F0502020204030204" pitchFamily="34" charset="0"/>
                <a:cs typeface="Times New Roman" panose="02020603050405020304" pitchFamily="18" charset="0"/>
              </a:rPr>
              <a:t>Lomonossowallee</a:t>
            </a:r>
            <a:endParaRPr lang="de-DE" sz="1400" dirty="0">
              <a:solidFill>
                <a:srgbClr val="4A6B7A"/>
              </a:solidFill>
              <a:latin typeface="Franklin Gothic Book" panose="020B0503020102020204"/>
              <a:ea typeface="Calibri" panose="020F0502020204030204" pitchFamily="34" charset="0"/>
              <a:cs typeface="Times New Roman" panose="02020603050405020304" pitchFamily="18" charset="0"/>
            </a:endParaRPr>
          </a:p>
          <a:p>
            <a:pPr marL="171450" lvl="0" indent="-171450">
              <a:lnSpc>
                <a:spcPct val="115000"/>
              </a:lnSpc>
              <a:spcAft>
                <a:spcPts val="1000"/>
              </a:spcAft>
              <a:buFont typeface="Arial" panose="020B0604020202020204" pitchFamily="34" charset="0"/>
              <a:buChar char="•"/>
            </a:pPr>
            <a:r>
              <a:rPr lang="de-DE" sz="1400" dirty="0">
                <a:solidFill>
                  <a:srgbClr val="4A6B7A"/>
                </a:solidFill>
                <a:latin typeface="Franklin Gothic Book" panose="020B0503020102020204"/>
                <a:ea typeface="Calibri" panose="020F0502020204030204" pitchFamily="34" charset="0"/>
                <a:cs typeface="Times New Roman" panose="02020603050405020304" pitchFamily="18" charset="0"/>
              </a:rPr>
              <a:t>an den Knotenpunkt angrenzende Haltestellen des </a:t>
            </a:r>
            <a:r>
              <a:rPr lang="de-DE" sz="1400" dirty="0" smtClean="0">
                <a:solidFill>
                  <a:srgbClr val="4A6B7A"/>
                </a:solidFill>
                <a:latin typeface="Franklin Gothic Book" panose="020B0503020102020204"/>
                <a:ea typeface="Calibri" panose="020F0502020204030204" pitchFamily="34" charset="0"/>
                <a:cs typeface="Times New Roman" panose="02020603050405020304" pitchFamily="18" charset="0"/>
              </a:rPr>
              <a:t>ÖPNV</a:t>
            </a:r>
            <a:endParaRPr lang="de-DE" sz="1400" dirty="0">
              <a:solidFill>
                <a:srgbClr val="4A6B7A"/>
              </a:solidFill>
              <a:latin typeface="Franklin Gothic Book" panose="020B050302010202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85110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898848" y="836712"/>
            <a:ext cx="4680520" cy="506487"/>
          </a:xfrm>
          <a:prstGeom prst="rect">
            <a:avLst/>
          </a:prstGeom>
        </p:spPr>
        <p:txBody>
          <a:bodyPr/>
          <a:lstStyle>
            <a:lvl1pPr algn="ctr" defTabSz="914400" rtl="0" eaLnBrk="1" latinLnBrk="0" hangingPunct="1">
              <a:spcBef>
                <a:spcPct val="0"/>
              </a:spcBef>
              <a:buNone/>
              <a:defRPr lang="de-DE" sz="1800" b="0" i="0" u="none" strike="noStrike" kern="1200" baseline="0" smtClean="0">
                <a:solidFill>
                  <a:schemeClr val="tx1"/>
                </a:solidFill>
                <a:latin typeface="+mj-lt"/>
                <a:ea typeface="+mj-ea"/>
                <a:cs typeface="+mj-cs"/>
              </a:defRPr>
            </a:lvl1pPr>
          </a:lstStyle>
          <a:p>
            <a:pPr algn="l"/>
            <a:r>
              <a:rPr lang="de-DE" sz="2200" b="1" dirty="0">
                <a:solidFill>
                  <a:srgbClr val="4A6B7A"/>
                </a:solidFill>
                <a:latin typeface="FranklinGothic-Medium"/>
              </a:rPr>
              <a:t>Aufgabenstellung</a:t>
            </a:r>
          </a:p>
        </p:txBody>
      </p:sp>
      <p:sp>
        <p:nvSpPr>
          <p:cNvPr id="6" name="Rechteck 5"/>
          <p:cNvSpPr/>
          <p:nvPr/>
        </p:nvSpPr>
        <p:spPr>
          <a:xfrm>
            <a:off x="898848" y="1751069"/>
            <a:ext cx="7561584" cy="4679230"/>
          </a:xfrm>
          <a:prstGeom prst="rect">
            <a:avLst/>
          </a:prstGeom>
        </p:spPr>
        <p:txBody>
          <a:bodyPr wrap="square">
            <a:spAutoFit/>
          </a:bodyPr>
          <a:lstStyle/>
          <a:p>
            <a:pPr>
              <a:spcAft>
                <a:spcPts val="1000"/>
              </a:spcAft>
            </a:pPr>
            <a:r>
              <a:rPr lang="de-DE" sz="1400" dirty="0">
                <a:solidFill>
                  <a:srgbClr val="C00000"/>
                </a:solidFill>
                <a:latin typeface="Franklin Gothic Book" panose="020B0503020102020204"/>
                <a:ea typeface="Calibri" panose="020F0502020204030204" pitchFamily="34" charset="0"/>
                <a:cs typeface="Times New Roman" panose="02020603050405020304" pitchFamily="18" charset="0"/>
              </a:rPr>
              <a:t>Der Knotenpunkt </a:t>
            </a:r>
            <a:r>
              <a:rPr lang="de-DE" sz="1400" dirty="0" err="1" smtClean="0">
                <a:solidFill>
                  <a:srgbClr val="C00000"/>
                </a:solidFill>
                <a:latin typeface="Franklin Gothic Book" panose="020B0503020102020204"/>
                <a:ea typeface="Calibri" panose="020F0502020204030204" pitchFamily="34" charset="0"/>
                <a:cs typeface="Times New Roman" panose="02020603050405020304" pitchFamily="18" charset="0"/>
              </a:rPr>
              <a:t>Lomonossowallee</a:t>
            </a:r>
            <a:r>
              <a:rPr lang="de-DE" sz="1400" dirty="0" smtClean="0">
                <a:solidFill>
                  <a:srgbClr val="C00000"/>
                </a:solidFill>
                <a:latin typeface="Franklin Gothic Book" panose="020B0503020102020204"/>
                <a:ea typeface="Calibri" panose="020F0502020204030204" pitchFamily="34" charset="0"/>
                <a:cs typeface="Times New Roman" panose="02020603050405020304" pitchFamily="18" charset="0"/>
              </a:rPr>
              <a:t> / </a:t>
            </a:r>
            <a:r>
              <a:rPr lang="de-DE" sz="1400" dirty="0" err="1" smtClean="0">
                <a:solidFill>
                  <a:srgbClr val="C00000"/>
                </a:solidFill>
                <a:latin typeface="Franklin Gothic Book" panose="020B0503020102020204"/>
                <a:ea typeface="Calibri" panose="020F0502020204030204" pitchFamily="34" charset="0"/>
                <a:cs typeface="Times New Roman" panose="02020603050405020304" pitchFamily="18" charset="0"/>
              </a:rPr>
              <a:t>Dubnaring</a:t>
            </a:r>
            <a:r>
              <a:rPr lang="de-DE" sz="1400" dirty="0" smtClean="0">
                <a:solidFill>
                  <a:srgbClr val="C00000"/>
                </a:solidFill>
                <a:latin typeface="Franklin Gothic Book" panose="020B0503020102020204"/>
                <a:ea typeface="Calibri" panose="020F0502020204030204" pitchFamily="34" charset="0"/>
                <a:cs typeface="Times New Roman" panose="02020603050405020304" pitchFamily="18" charset="0"/>
              </a:rPr>
              <a:t> / Einsteinstraße </a:t>
            </a:r>
            <a:r>
              <a:rPr lang="de-DE" sz="1400" dirty="0">
                <a:solidFill>
                  <a:srgbClr val="C00000"/>
                </a:solidFill>
                <a:latin typeface="Franklin Gothic Book" panose="020B0503020102020204"/>
                <a:ea typeface="Calibri" panose="020F0502020204030204" pitchFamily="34" charset="0"/>
                <a:cs typeface="Times New Roman" panose="02020603050405020304" pitchFamily="18" charset="0"/>
              </a:rPr>
              <a:t>ist als einspurige Kreisverkehrsanlage auszubauen. Die Umgestaltung zielt darauf ab, die Verkehrsräume für jeden Verkehrsteilnehmer eindeutig zu ordnen und zu gestalten.</a:t>
            </a:r>
          </a:p>
          <a:p>
            <a:pPr marL="400050" indent="-171450">
              <a:lnSpc>
                <a:spcPct val="115000"/>
              </a:lnSpc>
              <a:spcAft>
                <a:spcPts val="0"/>
              </a:spcAft>
              <a:buFont typeface="Arial" panose="020B0604020202020204" pitchFamily="34" charset="0"/>
              <a:buChar char="•"/>
            </a:pPr>
            <a:r>
              <a:rPr lang="de-DE" sz="1400" dirty="0">
                <a:solidFill>
                  <a:srgbClr val="4A6B7A"/>
                </a:solidFill>
                <a:latin typeface="Franklin Gothic Book" panose="020B0503020102020204"/>
                <a:ea typeface="Calibri" panose="020F0502020204030204" pitchFamily="34" charset="0"/>
                <a:cs typeface="Times New Roman" panose="02020603050405020304" pitchFamily="18" charset="0"/>
              </a:rPr>
              <a:t>Ausbau zum „Kleinen Kreisverkehr“ </a:t>
            </a:r>
          </a:p>
          <a:p>
            <a:pPr marL="400050" indent="-171450">
              <a:lnSpc>
                <a:spcPct val="115000"/>
              </a:lnSpc>
              <a:spcAft>
                <a:spcPts val="0"/>
              </a:spcAft>
              <a:buFont typeface="Arial" panose="020B0604020202020204" pitchFamily="34" charset="0"/>
              <a:buChar char="•"/>
            </a:pPr>
            <a:r>
              <a:rPr lang="de-DE" sz="1400" dirty="0">
                <a:solidFill>
                  <a:srgbClr val="4A6B7A"/>
                </a:solidFill>
                <a:latin typeface="Franklin Gothic Book" panose="020B0503020102020204"/>
                <a:ea typeface="Calibri" panose="020F0502020204030204" pitchFamily="34" charset="0"/>
                <a:cs typeface="Times New Roman" panose="02020603050405020304" pitchFamily="18" charset="0"/>
              </a:rPr>
              <a:t>Gewährleistung der Aufnahme der </a:t>
            </a:r>
            <a:r>
              <a:rPr lang="de-DE" sz="1400" dirty="0" smtClean="0">
                <a:solidFill>
                  <a:srgbClr val="4A6B7A"/>
                </a:solidFill>
                <a:latin typeface="Franklin Gothic Book" panose="020B0503020102020204"/>
                <a:ea typeface="Calibri" panose="020F0502020204030204" pitchFamily="34" charset="0"/>
                <a:cs typeface="Times New Roman" panose="02020603050405020304" pitchFamily="18" charset="0"/>
              </a:rPr>
              <a:t>ermittelten </a:t>
            </a:r>
            <a:r>
              <a:rPr lang="de-DE" sz="1400" dirty="0">
                <a:solidFill>
                  <a:srgbClr val="4A6B7A"/>
                </a:solidFill>
                <a:latin typeface="Franklin Gothic Book" panose="020B0503020102020204"/>
                <a:ea typeface="Calibri" panose="020F0502020204030204" pitchFamily="34" charset="0"/>
                <a:cs typeface="Times New Roman" panose="02020603050405020304" pitchFamily="18" charset="0"/>
              </a:rPr>
              <a:t>Gesamtverkehrsstärke von mind. </a:t>
            </a:r>
            <a:r>
              <a:rPr lang="de-DE" sz="1400" dirty="0" smtClean="0">
                <a:solidFill>
                  <a:srgbClr val="4A6B7A"/>
                </a:solidFill>
                <a:latin typeface="Franklin Gothic Book" panose="020B0503020102020204"/>
                <a:ea typeface="Calibri" panose="020F0502020204030204" pitchFamily="34" charset="0"/>
                <a:cs typeface="Times New Roman" panose="02020603050405020304" pitchFamily="18" charset="0"/>
              </a:rPr>
              <a:t/>
            </a:r>
            <a:br>
              <a:rPr lang="de-DE" sz="1400" dirty="0" smtClean="0">
                <a:solidFill>
                  <a:srgbClr val="4A6B7A"/>
                </a:solidFill>
                <a:latin typeface="Franklin Gothic Book" panose="020B0503020102020204"/>
                <a:ea typeface="Calibri" panose="020F0502020204030204" pitchFamily="34" charset="0"/>
                <a:cs typeface="Times New Roman" panose="02020603050405020304" pitchFamily="18" charset="0"/>
              </a:rPr>
            </a:br>
            <a:r>
              <a:rPr lang="de-DE" sz="1400" dirty="0" smtClean="0">
                <a:solidFill>
                  <a:srgbClr val="4A6B7A"/>
                </a:solidFill>
                <a:latin typeface="Franklin Gothic Book" panose="020B0503020102020204"/>
                <a:ea typeface="Calibri" panose="020F0502020204030204" pitchFamily="34" charset="0"/>
                <a:cs typeface="Times New Roman" panose="02020603050405020304" pitchFamily="18" charset="0"/>
              </a:rPr>
              <a:t>12.000 </a:t>
            </a:r>
            <a:r>
              <a:rPr lang="de-DE" sz="1400" dirty="0">
                <a:solidFill>
                  <a:srgbClr val="4A6B7A"/>
                </a:solidFill>
                <a:latin typeface="Franklin Gothic Book" panose="020B0503020102020204"/>
                <a:ea typeface="Calibri" panose="020F0502020204030204" pitchFamily="34" charset="0"/>
                <a:cs typeface="Times New Roman" panose="02020603050405020304" pitchFamily="18" charset="0"/>
              </a:rPr>
              <a:t>Kfz/24 h</a:t>
            </a:r>
          </a:p>
          <a:p>
            <a:pPr marL="400050" indent="-171450">
              <a:lnSpc>
                <a:spcPct val="115000"/>
              </a:lnSpc>
              <a:spcAft>
                <a:spcPts val="0"/>
              </a:spcAft>
              <a:buFont typeface="Arial" panose="020B0604020202020204" pitchFamily="34" charset="0"/>
              <a:buChar char="•"/>
            </a:pPr>
            <a:r>
              <a:rPr lang="de-DE" sz="1400" dirty="0">
                <a:solidFill>
                  <a:srgbClr val="4A6B7A"/>
                </a:solidFill>
                <a:latin typeface="Franklin Gothic Book" panose="020B0503020102020204"/>
                <a:ea typeface="Calibri" panose="020F0502020204030204" pitchFamily="34" charset="0"/>
                <a:cs typeface="Times New Roman" panose="02020603050405020304" pitchFamily="18" charset="0"/>
              </a:rPr>
              <a:t>Grundhafter Ausbau im unmittelbaren Bereich der </a:t>
            </a:r>
            <a:r>
              <a:rPr lang="de-DE" sz="1400" dirty="0" smtClean="0">
                <a:solidFill>
                  <a:srgbClr val="4A6B7A"/>
                </a:solidFill>
                <a:latin typeface="Franklin Gothic Book" panose="020B0503020102020204"/>
                <a:ea typeface="Calibri" panose="020F0502020204030204" pitchFamily="34" charset="0"/>
                <a:cs typeface="Times New Roman" panose="02020603050405020304" pitchFamily="18" charset="0"/>
              </a:rPr>
              <a:t>KVA</a:t>
            </a:r>
          </a:p>
          <a:p>
            <a:pPr marL="400050" indent="-171450">
              <a:lnSpc>
                <a:spcPct val="115000"/>
              </a:lnSpc>
              <a:spcAft>
                <a:spcPts val="0"/>
              </a:spcAft>
              <a:buFont typeface="Arial" panose="020B0604020202020204" pitchFamily="34" charset="0"/>
              <a:buChar char="•"/>
            </a:pPr>
            <a:r>
              <a:rPr lang="de-DE" sz="1400" dirty="0" smtClean="0">
                <a:solidFill>
                  <a:srgbClr val="4A6B7A"/>
                </a:solidFill>
                <a:latin typeface="Franklin Gothic Book" panose="020B0503020102020204"/>
                <a:ea typeface="Calibri" panose="020F0502020204030204" pitchFamily="34" charset="0"/>
                <a:cs typeface="Times New Roman" panose="02020603050405020304" pitchFamily="18" charset="0"/>
              </a:rPr>
              <a:t>Mitführung des Radverkehrs auf der Kreisfahrbahn</a:t>
            </a:r>
          </a:p>
          <a:p>
            <a:pPr marL="400050" indent="-171450">
              <a:lnSpc>
                <a:spcPct val="115000"/>
              </a:lnSpc>
              <a:spcAft>
                <a:spcPts val="0"/>
              </a:spcAft>
              <a:buFont typeface="Arial" panose="020B0604020202020204" pitchFamily="34" charset="0"/>
              <a:buChar char="•"/>
            </a:pPr>
            <a:r>
              <a:rPr lang="de-DE" sz="1400" dirty="0" smtClean="0">
                <a:solidFill>
                  <a:srgbClr val="4A6B7A"/>
                </a:solidFill>
                <a:latin typeface="Franklin Gothic Book" panose="020B0503020102020204"/>
                <a:ea typeface="Calibri" panose="020F0502020204030204" pitchFamily="34" charset="0"/>
                <a:cs typeface="Times New Roman" panose="02020603050405020304" pitchFamily="18" charset="0"/>
              </a:rPr>
              <a:t>auf </a:t>
            </a:r>
            <a:r>
              <a:rPr lang="de-DE" sz="1400" dirty="0">
                <a:solidFill>
                  <a:srgbClr val="4A6B7A"/>
                </a:solidFill>
                <a:latin typeface="Franklin Gothic Book" panose="020B0503020102020204"/>
                <a:ea typeface="Calibri" panose="020F0502020204030204" pitchFamily="34" charset="0"/>
                <a:cs typeface="Times New Roman" panose="02020603050405020304" pitchFamily="18" charset="0"/>
              </a:rPr>
              <a:t>allen </a:t>
            </a:r>
            <a:r>
              <a:rPr lang="de-DE" sz="1400" dirty="0" smtClean="0">
                <a:solidFill>
                  <a:srgbClr val="4A6B7A"/>
                </a:solidFill>
                <a:latin typeface="Franklin Gothic Book" panose="020B0503020102020204"/>
                <a:ea typeface="Calibri" panose="020F0502020204030204" pitchFamily="34" charset="0"/>
                <a:cs typeface="Times New Roman" panose="02020603050405020304" pitchFamily="18" charset="0"/>
              </a:rPr>
              <a:t>Knotenpunktarmen Anordnung von Fahrbahnteilern </a:t>
            </a:r>
            <a:r>
              <a:rPr lang="de-DE" sz="1400" dirty="0">
                <a:solidFill>
                  <a:srgbClr val="4A6B7A"/>
                </a:solidFill>
                <a:latin typeface="Franklin Gothic Book" panose="020B0503020102020204"/>
                <a:ea typeface="Calibri" panose="020F0502020204030204" pitchFamily="34" charset="0"/>
                <a:cs typeface="Times New Roman" panose="02020603050405020304" pitchFamily="18" charset="0"/>
              </a:rPr>
              <a:t>mit Fußgängerüberwegen als </a:t>
            </a:r>
            <a:r>
              <a:rPr lang="de-DE" sz="1400" dirty="0" err="1" smtClean="0">
                <a:solidFill>
                  <a:srgbClr val="4A6B7A"/>
                </a:solidFill>
                <a:latin typeface="Franklin Gothic Book" panose="020B0503020102020204"/>
                <a:ea typeface="Calibri" panose="020F0502020204030204" pitchFamily="34" charset="0"/>
                <a:cs typeface="Times New Roman" panose="02020603050405020304" pitchFamily="18" charset="0"/>
              </a:rPr>
              <a:t>Querungshilfen</a:t>
            </a:r>
            <a:r>
              <a:rPr lang="de-DE" sz="1400" dirty="0" smtClean="0">
                <a:solidFill>
                  <a:srgbClr val="4A6B7A"/>
                </a:solidFill>
                <a:latin typeface="Franklin Gothic Book" panose="020B0503020102020204"/>
                <a:ea typeface="Calibri" panose="020F0502020204030204" pitchFamily="34" charset="0"/>
                <a:cs typeface="Times New Roman" panose="02020603050405020304" pitchFamily="18" charset="0"/>
              </a:rPr>
              <a:t> einschließlich </a:t>
            </a:r>
            <a:r>
              <a:rPr lang="de-DE" sz="1400" dirty="0">
                <a:solidFill>
                  <a:srgbClr val="4A6B7A"/>
                </a:solidFill>
                <a:latin typeface="Franklin Gothic Book" panose="020B0503020102020204"/>
                <a:ea typeface="Calibri" panose="020F0502020204030204" pitchFamily="34" charset="0"/>
                <a:cs typeface="Times New Roman" panose="02020603050405020304" pitchFamily="18" charset="0"/>
              </a:rPr>
              <a:t>Bodenindikatoren für die Orientierung blinder und sehbehinderter </a:t>
            </a:r>
            <a:r>
              <a:rPr lang="de-DE" sz="1400" dirty="0" smtClean="0">
                <a:solidFill>
                  <a:srgbClr val="4A6B7A"/>
                </a:solidFill>
                <a:latin typeface="Franklin Gothic Book" panose="020B0503020102020204"/>
                <a:ea typeface="Calibri" panose="020F0502020204030204" pitchFamily="34" charset="0"/>
                <a:cs typeface="Times New Roman" panose="02020603050405020304" pitchFamily="18" charset="0"/>
              </a:rPr>
              <a:t>Personen </a:t>
            </a:r>
          </a:p>
          <a:p>
            <a:pPr marL="400050" indent="-171450">
              <a:lnSpc>
                <a:spcPct val="115000"/>
              </a:lnSpc>
              <a:spcAft>
                <a:spcPts val="0"/>
              </a:spcAft>
              <a:buFont typeface="Arial" panose="020B0604020202020204" pitchFamily="34" charset="0"/>
              <a:buChar char="•"/>
            </a:pPr>
            <a:r>
              <a:rPr lang="de-DE" sz="1400" dirty="0" smtClean="0">
                <a:solidFill>
                  <a:srgbClr val="4A6B7A"/>
                </a:solidFill>
                <a:latin typeface="Franklin Gothic Book" panose="020B0503020102020204"/>
                <a:ea typeface="Calibri" panose="020F0502020204030204" pitchFamily="34" charset="0"/>
                <a:cs typeface="Times New Roman" panose="02020603050405020304" pitchFamily="18" charset="0"/>
              </a:rPr>
              <a:t>Erhalt der vorhandenen </a:t>
            </a:r>
            <a:r>
              <a:rPr lang="de-DE" sz="1400" dirty="0">
                <a:solidFill>
                  <a:srgbClr val="4A6B7A"/>
                </a:solidFill>
                <a:latin typeface="Franklin Gothic Book" panose="020B0503020102020204"/>
                <a:ea typeface="Calibri" panose="020F0502020204030204" pitchFamily="34" charset="0"/>
                <a:cs typeface="Times New Roman" panose="02020603050405020304" pitchFamily="18" charset="0"/>
              </a:rPr>
              <a:t>Busbuchten des ÖPNV </a:t>
            </a:r>
            <a:r>
              <a:rPr lang="de-DE" sz="1400" dirty="0" smtClean="0">
                <a:solidFill>
                  <a:srgbClr val="4A6B7A"/>
                </a:solidFill>
                <a:latin typeface="Franklin Gothic Book" panose="020B0503020102020204"/>
                <a:ea typeface="Calibri" panose="020F0502020204030204" pitchFamily="34" charset="0"/>
                <a:cs typeface="Times New Roman" panose="02020603050405020304" pitchFamily="18" charset="0"/>
              </a:rPr>
              <a:t>und Umgestaltung für Niederflur-und Gelenkbusse unter </a:t>
            </a:r>
            <a:r>
              <a:rPr lang="de-DE" sz="1400" dirty="0">
                <a:solidFill>
                  <a:srgbClr val="4A6B7A"/>
                </a:solidFill>
                <a:latin typeface="Franklin Gothic Book" panose="020B0503020102020204"/>
                <a:ea typeface="Calibri" panose="020F0502020204030204" pitchFamily="34" charset="0"/>
                <a:cs typeface="Times New Roman" panose="02020603050405020304" pitchFamily="18" charset="0"/>
              </a:rPr>
              <a:t>Beachtung der Barrierefreiheit und dynamischer </a:t>
            </a:r>
            <a:r>
              <a:rPr lang="de-DE" sz="1400" dirty="0" smtClean="0">
                <a:solidFill>
                  <a:srgbClr val="4A6B7A"/>
                </a:solidFill>
                <a:latin typeface="Franklin Gothic Book" panose="020B0503020102020204"/>
                <a:ea typeface="Calibri" panose="020F0502020204030204" pitchFamily="34" charset="0"/>
                <a:cs typeface="Times New Roman" panose="02020603050405020304" pitchFamily="18" charset="0"/>
              </a:rPr>
              <a:t>Fahrgastinformationssysteme</a:t>
            </a:r>
            <a:endParaRPr lang="de-DE" sz="1400" dirty="0">
              <a:solidFill>
                <a:srgbClr val="4A6B7A"/>
              </a:solidFill>
              <a:latin typeface="Franklin Gothic Book" panose="020B0503020102020204"/>
              <a:ea typeface="Calibri" panose="020F0502020204030204" pitchFamily="34" charset="0"/>
              <a:cs typeface="Times New Roman" panose="02020603050405020304" pitchFamily="18" charset="0"/>
            </a:endParaRPr>
          </a:p>
          <a:p>
            <a:pPr marL="400050" indent="-171450">
              <a:lnSpc>
                <a:spcPct val="115000"/>
              </a:lnSpc>
              <a:buFont typeface="Arial" panose="020B0604020202020204" pitchFamily="34" charset="0"/>
              <a:buChar char="•"/>
            </a:pPr>
            <a:r>
              <a:rPr lang="de-DE" sz="1400" dirty="0">
                <a:solidFill>
                  <a:srgbClr val="4A6B7A"/>
                </a:solidFill>
                <a:latin typeface="Franklin Gothic Book" panose="020B0503020102020204"/>
                <a:ea typeface="Calibri" panose="020F0502020204030204" pitchFamily="34" charset="0"/>
                <a:cs typeface="Times New Roman" panose="02020603050405020304" pitchFamily="18" charset="0"/>
              </a:rPr>
              <a:t>Neuordnung der Wegebeziehungen mit Anpassung der Freiflächen </a:t>
            </a:r>
          </a:p>
          <a:p>
            <a:pPr marL="400050" indent="-171450">
              <a:lnSpc>
                <a:spcPct val="115000"/>
              </a:lnSpc>
              <a:spcAft>
                <a:spcPts val="1000"/>
              </a:spcAft>
              <a:buFont typeface="Arial" panose="020B0604020202020204" pitchFamily="34" charset="0"/>
              <a:buChar char="•"/>
            </a:pPr>
            <a:r>
              <a:rPr lang="de-DE" sz="1400" dirty="0">
                <a:solidFill>
                  <a:srgbClr val="4A6B7A"/>
                </a:solidFill>
                <a:latin typeface="Franklin Gothic Book" panose="020B0503020102020204"/>
                <a:ea typeface="Calibri" panose="020F0502020204030204" pitchFamily="34" charset="0"/>
                <a:cs typeface="Times New Roman" panose="02020603050405020304" pitchFamily="18" charset="0"/>
              </a:rPr>
              <a:t>Gestaltung von entstehenden Grünflächen unter Beachtung eines vertretbaren Unterhaltungsaufwandes</a:t>
            </a:r>
          </a:p>
          <a:p>
            <a:pPr lvl="0"/>
            <a:endParaRPr lang="de-DE" sz="1400" dirty="0"/>
          </a:p>
        </p:txBody>
      </p:sp>
    </p:spTree>
    <p:extLst>
      <p:ext uri="{BB962C8B-B14F-4D97-AF65-F5344CB8AC3E}">
        <p14:creationId xmlns:p14="http://schemas.microsoft.com/office/powerpoint/2010/main" val="9431713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9992" y="1751069"/>
            <a:ext cx="4138345" cy="3573015"/>
          </a:xfrm>
          <a:prstGeom prst="rect">
            <a:avLst/>
          </a:prstGeom>
        </p:spPr>
      </p:pic>
      <p:sp>
        <p:nvSpPr>
          <p:cNvPr id="7" name="Titel 1"/>
          <p:cNvSpPr txBox="1">
            <a:spLocks/>
          </p:cNvSpPr>
          <p:nvPr/>
        </p:nvSpPr>
        <p:spPr>
          <a:xfrm>
            <a:off x="898848" y="836712"/>
            <a:ext cx="4680520" cy="506487"/>
          </a:xfrm>
          <a:prstGeom prst="rect">
            <a:avLst/>
          </a:prstGeom>
        </p:spPr>
        <p:txBody>
          <a:bodyPr/>
          <a:lstStyle>
            <a:lvl1pPr algn="ctr" defTabSz="914400" rtl="0" eaLnBrk="1" latinLnBrk="0" hangingPunct="1">
              <a:spcBef>
                <a:spcPct val="0"/>
              </a:spcBef>
              <a:buNone/>
              <a:defRPr lang="de-DE" sz="1800" b="0" i="0" u="none" strike="noStrike" kern="1200" baseline="0" smtClean="0">
                <a:solidFill>
                  <a:schemeClr val="tx1"/>
                </a:solidFill>
                <a:latin typeface="+mj-lt"/>
                <a:ea typeface="+mj-ea"/>
                <a:cs typeface="+mj-cs"/>
              </a:defRPr>
            </a:lvl1pPr>
          </a:lstStyle>
          <a:p>
            <a:pPr algn="l"/>
            <a:r>
              <a:rPr lang="de-DE" sz="2200" b="1" dirty="0">
                <a:solidFill>
                  <a:srgbClr val="4A6B7A"/>
                </a:solidFill>
                <a:latin typeface="FranklinGothic-Medium"/>
              </a:rPr>
              <a:t>Geometrie der KVA</a:t>
            </a:r>
          </a:p>
        </p:txBody>
      </p:sp>
      <p:sp>
        <p:nvSpPr>
          <p:cNvPr id="8" name="Rechteck 7"/>
          <p:cNvSpPr/>
          <p:nvPr/>
        </p:nvSpPr>
        <p:spPr>
          <a:xfrm>
            <a:off x="898848" y="1751069"/>
            <a:ext cx="4572000" cy="3754874"/>
          </a:xfrm>
          <a:prstGeom prst="rect">
            <a:avLst/>
          </a:prstGeom>
        </p:spPr>
        <p:txBody>
          <a:bodyPr>
            <a:spAutoFit/>
          </a:bodyPr>
          <a:lstStyle/>
          <a:p>
            <a:r>
              <a:rPr lang="de-DE" sz="1400" dirty="0">
                <a:solidFill>
                  <a:srgbClr val="B3232D"/>
                </a:solidFill>
                <a:latin typeface="Franklin Gothic Book" panose="020B0503020102020204"/>
              </a:rPr>
              <a:t>Die grundsätzliche Machbarkeit eines Kreisverkehrs mit einem Außendurchmesser von 30m </a:t>
            </a:r>
            <a:r>
              <a:rPr lang="de-DE" sz="1400" dirty="0" smtClean="0">
                <a:solidFill>
                  <a:srgbClr val="B3232D"/>
                </a:solidFill>
                <a:latin typeface="Franklin Gothic Book" panose="020B0503020102020204"/>
              </a:rPr>
              <a:t>(kleiner </a:t>
            </a:r>
            <a:r>
              <a:rPr lang="de-DE" sz="1400" dirty="0">
                <a:solidFill>
                  <a:srgbClr val="B3232D"/>
                </a:solidFill>
                <a:latin typeface="Franklin Gothic Book" panose="020B0503020102020204"/>
              </a:rPr>
              <a:t>Kreisverkehr) wurde im Vorfeld geprüft und in der Planung verfolgt</a:t>
            </a:r>
            <a:r>
              <a:rPr lang="de-DE" sz="1400" dirty="0" smtClean="0">
                <a:solidFill>
                  <a:srgbClr val="B3232D"/>
                </a:solidFill>
                <a:latin typeface="Franklin Gothic Book" panose="020B0503020102020204"/>
              </a:rPr>
              <a:t>.</a:t>
            </a:r>
          </a:p>
          <a:p>
            <a:endParaRPr lang="de-DE" sz="1400" dirty="0">
              <a:solidFill>
                <a:srgbClr val="B3232D"/>
              </a:solidFill>
              <a:latin typeface="Franklin Gothic Book" panose="020B0503020102020204"/>
            </a:endParaRPr>
          </a:p>
          <a:p>
            <a:pPr marL="171450" indent="-171450">
              <a:buFont typeface="Arial" panose="020B0604020202020204" pitchFamily="34" charset="0"/>
              <a:buChar char="•"/>
            </a:pPr>
            <a:r>
              <a:rPr lang="de-DE" sz="1400" dirty="0" smtClean="0">
                <a:latin typeface="Franklin Gothic Book" panose="020B0503020102020204"/>
              </a:rPr>
              <a:t>Breite </a:t>
            </a:r>
            <a:r>
              <a:rPr lang="de-DE" sz="1400" dirty="0">
                <a:latin typeface="Franklin Gothic Book" panose="020B0503020102020204"/>
              </a:rPr>
              <a:t>des Kreisrings </a:t>
            </a:r>
            <a:r>
              <a:rPr lang="de-DE" sz="1400" dirty="0" smtClean="0">
                <a:latin typeface="Franklin Gothic Book" panose="020B0503020102020204"/>
              </a:rPr>
              <a:t>B</a:t>
            </a:r>
            <a:r>
              <a:rPr lang="de-DE" sz="1400" baseline="-25000" dirty="0">
                <a:latin typeface="Franklin Gothic Book" panose="020B0503020102020204"/>
              </a:rPr>
              <a:t>K</a:t>
            </a:r>
            <a:r>
              <a:rPr lang="de-DE" sz="1400" dirty="0" smtClean="0">
                <a:latin typeface="Franklin Gothic Book" panose="020B0503020102020204"/>
              </a:rPr>
              <a:t> = 8,0 m </a:t>
            </a:r>
            <a:br>
              <a:rPr lang="de-DE" sz="1400" dirty="0" smtClean="0">
                <a:latin typeface="Franklin Gothic Book" panose="020B0503020102020204"/>
              </a:rPr>
            </a:br>
            <a:r>
              <a:rPr lang="de-DE" sz="1400" dirty="0" smtClean="0">
                <a:latin typeface="Franklin Gothic Book" panose="020B0503020102020204"/>
              </a:rPr>
              <a:t>( einschließlich Innenring </a:t>
            </a:r>
            <a:r>
              <a:rPr lang="de-DE" sz="1400" dirty="0">
                <a:latin typeface="Franklin Gothic Book" panose="020B0503020102020204"/>
              </a:rPr>
              <a:t>mit </a:t>
            </a:r>
            <a:r>
              <a:rPr lang="de-DE" sz="1400" dirty="0" smtClean="0">
                <a:latin typeface="Franklin Gothic Book" panose="020B0503020102020204"/>
              </a:rPr>
              <a:t>2,0 m Breite)</a:t>
            </a:r>
            <a:endParaRPr lang="de-DE" sz="1400" dirty="0">
              <a:latin typeface="Franklin Gothic Book" panose="020B0503020102020204"/>
            </a:endParaRPr>
          </a:p>
          <a:p>
            <a:pPr marL="171450" indent="-171450">
              <a:buFont typeface="Arial" panose="020B0604020202020204" pitchFamily="34" charset="0"/>
              <a:buChar char="•"/>
            </a:pPr>
            <a:r>
              <a:rPr lang="de-DE" sz="1400" dirty="0">
                <a:latin typeface="Franklin Gothic Book" panose="020B0503020102020204"/>
              </a:rPr>
              <a:t>Durchmesser der Kreisinsel </a:t>
            </a:r>
            <a:r>
              <a:rPr lang="de-DE" sz="1400" dirty="0" smtClean="0">
                <a:latin typeface="Franklin Gothic Book" panose="020B0503020102020204"/>
              </a:rPr>
              <a:t>D1 = </a:t>
            </a:r>
            <a:r>
              <a:rPr lang="de-DE" sz="1400" dirty="0">
                <a:latin typeface="Franklin Gothic Book" panose="020B0503020102020204"/>
              </a:rPr>
              <a:t>14 m</a:t>
            </a:r>
          </a:p>
          <a:p>
            <a:pPr marL="171450" indent="-171450">
              <a:buFont typeface="Arial" panose="020B0604020202020204" pitchFamily="34" charset="0"/>
              <a:buChar char="•"/>
            </a:pPr>
            <a:r>
              <a:rPr lang="de-DE" sz="1400" dirty="0">
                <a:latin typeface="Franklin Gothic Book" panose="020B0503020102020204"/>
              </a:rPr>
              <a:t>Fahrstreifenbreite  Zufahrt </a:t>
            </a:r>
            <a:r>
              <a:rPr lang="de-DE" sz="1400" dirty="0" smtClean="0">
                <a:latin typeface="Franklin Gothic Book" panose="020B0503020102020204"/>
              </a:rPr>
              <a:t>B</a:t>
            </a:r>
            <a:r>
              <a:rPr lang="de-DE" sz="1400" baseline="-25000" dirty="0" smtClean="0">
                <a:latin typeface="Franklin Gothic Book" panose="020B0503020102020204"/>
              </a:rPr>
              <a:t>Z</a:t>
            </a:r>
            <a:r>
              <a:rPr lang="de-DE" sz="1400" dirty="0" smtClean="0">
                <a:latin typeface="Franklin Gothic Book" panose="020B0503020102020204"/>
              </a:rPr>
              <a:t> = 3,75 m</a:t>
            </a:r>
            <a:endParaRPr lang="de-DE" sz="1400" dirty="0">
              <a:latin typeface="Franklin Gothic Book" panose="020B0503020102020204"/>
            </a:endParaRPr>
          </a:p>
          <a:p>
            <a:pPr marL="171450" indent="-171450">
              <a:buFont typeface="Arial" panose="020B0604020202020204" pitchFamily="34" charset="0"/>
              <a:buChar char="•"/>
            </a:pPr>
            <a:r>
              <a:rPr lang="de-DE" sz="1400" dirty="0">
                <a:latin typeface="Franklin Gothic Book" panose="020B0503020102020204"/>
              </a:rPr>
              <a:t>Fahrstreifenbreite Ausfahrt B</a:t>
            </a:r>
            <a:r>
              <a:rPr lang="de-DE" sz="1400" baseline="-25000" dirty="0">
                <a:latin typeface="Franklin Gothic Book" panose="020B0503020102020204"/>
              </a:rPr>
              <a:t>A</a:t>
            </a:r>
            <a:r>
              <a:rPr lang="de-DE" sz="1400" dirty="0">
                <a:latin typeface="Franklin Gothic Book" panose="020B0503020102020204"/>
              </a:rPr>
              <a:t> </a:t>
            </a:r>
            <a:r>
              <a:rPr lang="de-DE" sz="1400" dirty="0" smtClean="0">
                <a:latin typeface="Franklin Gothic Book" panose="020B0503020102020204"/>
              </a:rPr>
              <a:t>= 3,75 m</a:t>
            </a:r>
            <a:endParaRPr lang="de-DE" sz="1400" dirty="0">
              <a:latin typeface="Franklin Gothic Book" panose="020B0503020102020204"/>
            </a:endParaRPr>
          </a:p>
          <a:p>
            <a:pPr marL="171450" indent="-171450">
              <a:buFont typeface="Arial" panose="020B0604020202020204" pitchFamily="34" charset="0"/>
              <a:buChar char="•"/>
            </a:pPr>
            <a:r>
              <a:rPr lang="de-DE" sz="1400" dirty="0">
                <a:latin typeface="Franklin Gothic Book" panose="020B0503020102020204"/>
              </a:rPr>
              <a:t>Radien der Eckausrundungen Zufahrt R</a:t>
            </a:r>
            <a:r>
              <a:rPr lang="de-DE" sz="1400" baseline="-25000" dirty="0">
                <a:latin typeface="Franklin Gothic Book" panose="020B0503020102020204"/>
              </a:rPr>
              <a:t>Z</a:t>
            </a:r>
            <a:r>
              <a:rPr lang="de-DE" sz="1400" dirty="0">
                <a:latin typeface="Franklin Gothic Book" panose="020B0503020102020204"/>
              </a:rPr>
              <a:t> </a:t>
            </a:r>
            <a:r>
              <a:rPr lang="de-DE" sz="1400" dirty="0" smtClean="0">
                <a:latin typeface="Franklin Gothic Book" panose="020B0503020102020204"/>
              </a:rPr>
              <a:t>= 14 m </a:t>
            </a:r>
            <a:endParaRPr lang="de-DE" sz="1400" dirty="0">
              <a:latin typeface="Franklin Gothic Book" panose="020B0503020102020204"/>
            </a:endParaRPr>
          </a:p>
          <a:p>
            <a:pPr marL="171450" indent="-171450">
              <a:buFont typeface="Arial" panose="020B0604020202020204" pitchFamily="34" charset="0"/>
              <a:buChar char="•"/>
            </a:pPr>
            <a:r>
              <a:rPr lang="de-DE" sz="1400" dirty="0">
                <a:latin typeface="Franklin Gothic Book" panose="020B0503020102020204"/>
              </a:rPr>
              <a:t>Radien der Eckausrundungen Ausfahrt </a:t>
            </a:r>
            <a:r>
              <a:rPr lang="de-DE" sz="1400" dirty="0" smtClean="0">
                <a:latin typeface="Franklin Gothic Book" panose="020B0503020102020204"/>
              </a:rPr>
              <a:t>R</a:t>
            </a:r>
            <a:r>
              <a:rPr lang="de-DE" sz="1400" baseline="-25000" dirty="0" smtClean="0">
                <a:latin typeface="Franklin Gothic Book" panose="020B0503020102020204"/>
              </a:rPr>
              <a:t>A</a:t>
            </a:r>
            <a:r>
              <a:rPr lang="de-DE" sz="1400" dirty="0" smtClean="0">
                <a:latin typeface="Franklin Gothic Book" panose="020B0503020102020204"/>
              </a:rPr>
              <a:t> = 16 m</a:t>
            </a:r>
            <a:endParaRPr lang="de-DE" sz="1400" dirty="0">
              <a:latin typeface="Franklin Gothic Book" panose="020B0503020102020204"/>
            </a:endParaRPr>
          </a:p>
          <a:p>
            <a:pPr marL="171450" lvl="0" indent="-171450">
              <a:buFont typeface="Arial" panose="020B0604020202020204" pitchFamily="34" charset="0"/>
              <a:buChar char="•"/>
            </a:pPr>
            <a:r>
              <a:rPr lang="de-DE" sz="1400" dirty="0">
                <a:latin typeface="Franklin Gothic Book" panose="020B0503020102020204"/>
              </a:rPr>
              <a:t>Nachweis der Radien mit den erforderlichen Schleppkurven für Bus und </a:t>
            </a:r>
            <a:r>
              <a:rPr lang="de-DE" sz="1400" dirty="0" smtClean="0">
                <a:latin typeface="Franklin Gothic Book" panose="020B0503020102020204"/>
              </a:rPr>
              <a:t>Lastzug  </a:t>
            </a:r>
            <a:endParaRPr lang="de-DE" sz="1400" dirty="0">
              <a:latin typeface="Franklin Gothic Book" panose="020B0503020102020204"/>
            </a:endParaRPr>
          </a:p>
          <a:p>
            <a:pPr marL="171450" lvl="0" indent="-171450">
              <a:buFont typeface="Arial" panose="020B0604020202020204" pitchFamily="34" charset="0"/>
              <a:buChar char="•"/>
            </a:pPr>
            <a:r>
              <a:rPr lang="de-DE" sz="1400" dirty="0">
                <a:latin typeface="Franklin Gothic Book" panose="020B0503020102020204"/>
              </a:rPr>
              <a:t>Fahrbahnteiler als Überquerungshilfen, B = 4,00 m, mit einem Abstand vom Kreisring von 4,00 bis 5,00 m für </a:t>
            </a:r>
            <a:r>
              <a:rPr lang="de-DE" sz="1400" dirty="0" err="1" smtClean="0">
                <a:latin typeface="Franklin Gothic Book" panose="020B0503020102020204"/>
              </a:rPr>
              <a:t>wartepflichtigen</a:t>
            </a:r>
            <a:r>
              <a:rPr lang="de-DE" sz="1400" dirty="0" smtClean="0">
                <a:latin typeface="Franklin Gothic Book" panose="020B0503020102020204"/>
              </a:rPr>
              <a:t> </a:t>
            </a:r>
            <a:r>
              <a:rPr lang="de-DE" sz="1400" dirty="0">
                <a:latin typeface="Franklin Gothic Book" panose="020B0503020102020204"/>
              </a:rPr>
              <a:t>Verkehr</a:t>
            </a:r>
          </a:p>
          <a:p>
            <a:pPr marL="171450" indent="-171450">
              <a:buFont typeface="Arial" panose="020B0604020202020204" pitchFamily="34" charset="0"/>
              <a:buChar char="•"/>
            </a:pPr>
            <a:endParaRPr lang="de-DE" sz="1400" dirty="0">
              <a:solidFill>
                <a:srgbClr val="4A6B7A"/>
              </a:solidFill>
              <a:latin typeface="Franklin Gothic Book" panose="020B0503020102020204"/>
            </a:endParaRPr>
          </a:p>
        </p:txBody>
      </p:sp>
    </p:spTree>
    <p:extLst>
      <p:ext uri="{BB962C8B-B14F-4D97-AF65-F5344CB8AC3E}">
        <p14:creationId xmlns:p14="http://schemas.microsoft.com/office/powerpoint/2010/main" val="25057758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988399" y="2104611"/>
            <a:ext cx="2287457" cy="3755646"/>
          </a:xfrm>
          <a:prstGeom prst="rect">
            <a:avLst/>
          </a:prstGeom>
        </p:spPr>
      </p:pic>
      <p:sp>
        <p:nvSpPr>
          <p:cNvPr id="5" name="Titel 1"/>
          <p:cNvSpPr txBox="1">
            <a:spLocks/>
          </p:cNvSpPr>
          <p:nvPr/>
        </p:nvSpPr>
        <p:spPr>
          <a:xfrm>
            <a:off x="898848" y="836712"/>
            <a:ext cx="4680520" cy="506487"/>
          </a:xfrm>
          <a:prstGeom prst="rect">
            <a:avLst/>
          </a:prstGeom>
        </p:spPr>
        <p:txBody>
          <a:bodyPr/>
          <a:lstStyle>
            <a:lvl1pPr algn="ctr" defTabSz="914400" rtl="0" eaLnBrk="1" latinLnBrk="0" hangingPunct="1">
              <a:spcBef>
                <a:spcPct val="0"/>
              </a:spcBef>
              <a:buNone/>
              <a:defRPr lang="de-DE" sz="1800" b="0" i="0" u="none" strike="noStrike" kern="1200" baseline="0" smtClean="0">
                <a:solidFill>
                  <a:schemeClr val="tx1"/>
                </a:solidFill>
                <a:latin typeface="+mj-lt"/>
                <a:ea typeface="+mj-ea"/>
                <a:cs typeface="+mj-cs"/>
              </a:defRPr>
            </a:lvl1pPr>
          </a:lstStyle>
          <a:p>
            <a:pPr algn="l"/>
            <a:r>
              <a:rPr lang="de-DE" sz="2200" b="1" dirty="0" smtClean="0">
                <a:solidFill>
                  <a:srgbClr val="4A6B7A"/>
                </a:solidFill>
                <a:latin typeface="FranklinGothic-Medium"/>
              </a:rPr>
              <a:t>Lageplan</a:t>
            </a:r>
            <a:endParaRPr lang="de-DE" sz="2200" b="1" dirty="0">
              <a:solidFill>
                <a:srgbClr val="4A6B7A"/>
              </a:solidFill>
              <a:latin typeface="FranklinGothic-Medium"/>
            </a:endParaRPr>
          </a:p>
        </p:txBody>
      </p:sp>
      <p:pic>
        <p:nvPicPr>
          <p:cNvPr id="6" name="Grafik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779912" y="1556792"/>
            <a:ext cx="4377755" cy="4436914"/>
          </a:xfrm>
          <a:prstGeom prst="rect">
            <a:avLst/>
          </a:prstGeom>
        </p:spPr>
      </p:pic>
    </p:spTree>
    <p:extLst>
      <p:ext uri="{BB962C8B-B14F-4D97-AF65-F5344CB8AC3E}">
        <p14:creationId xmlns:p14="http://schemas.microsoft.com/office/powerpoint/2010/main" val="41064971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1115616" y="4581128"/>
            <a:ext cx="5976664" cy="1384995"/>
          </a:xfrm>
          <a:prstGeom prst="rect">
            <a:avLst/>
          </a:prstGeom>
        </p:spPr>
        <p:txBody>
          <a:bodyPr wrap="square">
            <a:spAutoFit/>
          </a:bodyPr>
          <a:lstStyle/>
          <a:p>
            <a:pPr marL="171450" indent="-171450">
              <a:buFont typeface="Arial" panose="020B0604020202020204" pitchFamily="34" charset="0"/>
              <a:buChar char="•"/>
            </a:pPr>
            <a:r>
              <a:rPr lang="de-DE" sz="1200" dirty="0" smtClean="0">
                <a:solidFill>
                  <a:srgbClr val="4A6B7A"/>
                </a:solidFill>
                <a:latin typeface="Franklin Gothic Book" panose="020B0503020102020204" pitchFamily="34" charset="0"/>
              </a:rPr>
              <a:t>Ausführung der </a:t>
            </a:r>
            <a:r>
              <a:rPr lang="de-DE" sz="1200" dirty="0">
                <a:solidFill>
                  <a:srgbClr val="4A6B7A"/>
                </a:solidFill>
                <a:latin typeface="Franklin Gothic Book" panose="020B0503020102020204" pitchFamily="34" charset="0"/>
              </a:rPr>
              <a:t>Kreisfahrbahn sowie </a:t>
            </a:r>
            <a:r>
              <a:rPr lang="de-DE" sz="1200" dirty="0" smtClean="0">
                <a:solidFill>
                  <a:srgbClr val="4A6B7A"/>
                </a:solidFill>
                <a:latin typeface="Franklin Gothic Book" panose="020B0503020102020204" pitchFamily="34" charset="0"/>
              </a:rPr>
              <a:t>der </a:t>
            </a:r>
            <a:r>
              <a:rPr lang="de-DE" sz="1200" dirty="0">
                <a:solidFill>
                  <a:srgbClr val="4A6B7A"/>
                </a:solidFill>
                <a:latin typeface="Franklin Gothic Book" panose="020B0503020102020204" pitchFamily="34" charset="0"/>
              </a:rPr>
              <a:t>Kreis Zu- und Ausfahrten </a:t>
            </a:r>
            <a:r>
              <a:rPr lang="de-DE" sz="1200" dirty="0" smtClean="0">
                <a:solidFill>
                  <a:srgbClr val="4A6B7A"/>
                </a:solidFill>
                <a:latin typeface="Franklin Gothic Book" panose="020B0503020102020204" pitchFamily="34" charset="0"/>
              </a:rPr>
              <a:t>in Asphalt</a:t>
            </a:r>
          </a:p>
          <a:p>
            <a:pPr marL="171450" indent="-171450">
              <a:buFont typeface="Arial" panose="020B0604020202020204" pitchFamily="34" charset="0"/>
              <a:buChar char="•"/>
            </a:pPr>
            <a:r>
              <a:rPr lang="de-DE" sz="1200" dirty="0" smtClean="0">
                <a:solidFill>
                  <a:srgbClr val="4A6B7A"/>
                </a:solidFill>
                <a:latin typeface="Franklin Gothic Book" panose="020B0503020102020204" pitchFamily="34" charset="0"/>
              </a:rPr>
              <a:t>Befestigung des Innenringes </a:t>
            </a:r>
            <a:r>
              <a:rPr lang="de-DE" sz="1200" dirty="0">
                <a:solidFill>
                  <a:srgbClr val="4A6B7A"/>
                </a:solidFill>
                <a:latin typeface="Franklin Gothic Book" panose="020B0503020102020204" pitchFamily="34" charset="0"/>
              </a:rPr>
              <a:t>der Kreisfahrbahn </a:t>
            </a:r>
            <a:r>
              <a:rPr lang="de-DE" sz="1200" dirty="0" smtClean="0">
                <a:solidFill>
                  <a:srgbClr val="4A6B7A"/>
                </a:solidFill>
                <a:latin typeface="Franklin Gothic Book" panose="020B0503020102020204" pitchFamily="34" charset="0"/>
              </a:rPr>
              <a:t>mit Natursteinpflaster</a:t>
            </a:r>
          </a:p>
          <a:p>
            <a:pPr marL="171450" indent="-171450">
              <a:buFont typeface="Arial" panose="020B0604020202020204" pitchFamily="34" charset="0"/>
              <a:buChar char="•"/>
            </a:pPr>
            <a:r>
              <a:rPr lang="de-DE" sz="1200" dirty="0" smtClean="0">
                <a:solidFill>
                  <a:srgbClr val="4A6B7A"/>
                </a:solidFill>
                <a:latin typeface="Franklin Gothic Book" panose="020B0503020102020204" pitchFamily="34" charset="0"/>
              </a:rPr>
              <a:t>Herstellung der Gehwege in Anpassung an bereits vorhandene Erneuerungen mit Rechteckpflaster </a:t>
            </a:r>
            <a:r>
              <a:rPr lang="de-DE" sz="1200" dirty="0">
                <a:solidFill>
                  <a:srgbClr val="4A6B7A"/>
                </a:solidFill>
                <a:latin typeface="Franklin Gothic Book" panose="020B0503020102020204" pitchFamily="34" charset="0"/>
              </a:rPr>
              <a:t>Format 20 </a:t>
            </a:r>
            <a:r>
              <a:rPr lang="de-DE" sz="1200" dirty="0" smtClean="0">
                <a:solidFill>
                  <a:srgbClr val="4A6B7A"/>
                </a:solidFill>
                <a:latin typeface="Franklin Gothic Book" panose="020B0503020102020204" pitchFamily="34" charset="0"/>
              </a:rPr>
              <a:t>x 10 cm in Grau</a:t>
            </a:r>
          </a:p>
          <a:p>
            <a:pPr marL="171450" indent="-171450">
              <a:buFont typeface="Arial" panose="020B0604020202020204" pitchFamily="34" charset="0"/>
              <a:buChar char="•"/>
            </a:pPr>
            <a:r>
              <a:rPr lang="de-DE" sz="1200" dirty="0" smtClean="0">
                <a:solidFill>
                  <a:srgbClr val="4A6B7A"/>
                </a:solidFill>
                <a:latin typeface="Franklin Gothic Book" panose="020B0503020102020204" pitchFamily="34" charset="0"/>
              </a:rPr>
              <a:t>Begrünung der unmittelbar an den Kreis grenzenden Flächen</a:t>
            </a:r>
          </a:p>
          <a:p>
            <a:pPr marL="171450" indent="-171450">
              <a:buFont typeface="Arial" panose="020B0604020202020204" pitchFamily="34" charset="0"/>
              <a:buChar char="•"/>
            </a:pPr>
            <a:r>
              <a:rPr lang="de-DE" sz="1200" dirty="0" smtClean="0">
                <a:solidFill>
                  <a:srgbClr val="4A6B7A"/>
                </a:solidFill>
                <a:latin typeface="Franklin Gothic Book" panose="020B0503020102020204" pitchFamily="34" charset="0"/>
              </a:rPr>
              <a:t>Bepflanzung der Kreisinsel sowie der zwischen den Wegen entstehenden Flächen mit pflegearmen, niedrigen Gehölzen bzw. Stauden und Gräsern </a:t>
            </a:r>
            <a:endParaRPr lang="de-DE" sz="1200" dirty="0">
              <a:solidFill>
                <a:srgbClr val="4A6B7A"/>
              </a:solidFill>
              <a:latin typeface="Franklin Gothic Book" panose="020B0503020102020204" pitchFamily="34" charset="0"/>
            </a:endParaRPr>
          </a:p>
        </p:txBody>
      </p:sp>
      <p:sp>
        <p:nvSpPr>
          <p:cNvPr id="5" name="Titel 1"/>
          <p:cNvSpPr txBox="1">
            <a:spLocks/>
          </p:cNvSpPr>
          <p:nvPr/>
        </p:nvSpPr>
        <p:spPr>
          <a:xfrm>
            <a:off x="898848" y="836712"/>
            <a:ext cx="4680520" cy="506487"/>
          </a:xfrm>
          <a:prstGeom prst="rect">
            <a:avLst/>
          </a:prstGeom>
        </p:spPr>
        <p:txBody>
          <a:bodyPr/>
          <a:lstStyle>
            <a:lvl1pPr algn="ctr" defTabSz="914400" rtl="0" eaLnBrk="1" latinLnBrk="0" hangingPunct="1">
              <a:spcBef>
                <a:spcPct val="0"/>
              </a:spcBef>
              <a:buNone/>
              <a:defRPr lang="de-DE" sz="1800" b="0" i="0" u="none" strike="noStrike" kern="1200" baseline="0" smtClean="0">
                <a:solidFill>
                  <a:schemeClr val="tx1"/>
                </a:solidFill>
                <a:latin typeface="+mj-lt"/>
                <a:ea typeface="+mj-ea"/>
                <a:cs typeface="+mj-cs"/>
              </a:defRPr>
            </a:lvl1pPr>
          </a:lstStyle>
          <a:p>
            <a:pPr algn="l"/>
            <a:r>
              <a:rPr lang="de-DE" sz="2200" b="1" dirty="0" smtClean="0">
                <a:solidFill>
                  <a:srgbClr val="4A6B7A"/>
                </a:solidFill>
                <a:latin typeface="FranklinGothic-Medium"/>
              </a:rPr>
              <a:t>Regelquerschnitt</a:t>
            </a:r>
            <a:endParaRPr lang="de-DE" sz="2200" b="1" dirty="0">
              <a:solidFill>
                <a:srgbClr val="4A6B7A"/>
              </a:solidFill>
              <a:latin typeface="FranklinGothic-Medium"/>
            </a:endParaRP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1363578"/>
            <a:ext cx="7129104" cy="3018589"/>
          </a:xfrm>
          <a:prstGeom prst="rect">
            <a:avLst/>
          </a:prstGeom>
        </p:spPr>
      </p:pic>
    </p:spTree>
    <p:extLst>
      <p:ext uri="{BB962C8B-B14F-4D97-AF65-F5344CB8AC3E}">
        <p14:creationId xmlns:p14="http://schemas.microsoft.com/office/powerpoint/2010/main" val="13296583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p:cNvSpPr txBox="1"/>
          <p:nvPr/>
        </p:nvSpPr>
        <p:spPr>
          <a:xfrm>
            <a:off x="6802686" y="4061600"/>
            <a:ext cx="1144865" cy="215444"/>
          </a:xfrm>
          <a:prstGeom prst="rect">
            <a:avLst/>
          </a:prstGeom>
          <a:noFill/>
        </p:spPr>
        <p:txBody>
          <a:bodyPr wrap="none" rtlCol="0">
            <a:spAutoFit/>
          </a:bodyPr>
          <a:lstStyle/>
          <a:p>
            <a:r>
              <a:rPr lang="de-DE" sz="800" dirty="0" smtClean="0">
                <a:latin typeface="Segoe UI" panose="020B0502040204020203" pitchFamily="34" charset="0"/>
                <a:ea typeface="Segoe UI" panose="020B0502040204020203" pitchFamily="34" charset="0"/>
                <a:cs typeface="Segoe UI" panose="020B0502040204020203" pitchFamily="34" charset="0"/>
              </a:rPr>
              <a:t>Greifswald Hansering</a:t>
            </a:r>
            <a:endParaRPr lang="de-DE" sz="800" dirty="0">
              <a:latin typeface="Segoe UI" panose="020B0502040204020203" pitchFamily="34" charset="0"/>
              <a:ea typeface="Segoe UI" panose="020B0502040204020203" pitchFamily="34" charset="0"/>
              <a:cs typeface="Segoe UI" panose="020B0502040204020203" pitchFamily="34" charset="0"/>
            </a:endParaRPr>
          </a:p>
        </p:txBody>
      </p:sp>
      <p:pic>
        <p:nvPicPr>
          <p:cNvPr id="5" name="Grafik 4"/>
          <p:cNvPicPr>
            <a:picLocks noChangeAspect="1"/>
          </p:cNvPicPr>
          <p:nvPr/>
        </p:nvPicPr>
        <p:blipFill rotWithShape="1">
          <a:blip r:embed="rId2" cstate="print">
            <a:extLst>
              <a:ext uri="{28A0092B-C50C-407E-A947-70E740481C1C}">
                <a14:useLocalDpi xmlns:a14="http://schemas.microsoft.com/office/drawing/2010/main" val="0"/>
              </a:ext>
            </a:extLst>
          </a:blip>
          <a:srcRect t="6103"/>
          <a:stretch/>
        </p:blipFill>
        <p:spPr>
          <a:xfrm rot="5400000">
            <a:off x="4104143" y="2495082"/>
            <a:ext cx="2527802" cy="2796625"/>
          </a:xfrm>
          <a:prstGeom prst="rect">
            <a:avLst/>
          </a:prstGeom>
        </p:spPr>
      </p:pic>
      <p:pic>
        <p:nvPicPr>
          <p:cNvPr id="10" name="Grafik 9"/>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805811" y="2629493"/>
            <a:ext cx="2014660" cy="1432107"/>
          </a:xfrm>
          <a:prstGeom prst="rect">
            <a:avLst/>
          </a:prstGeom>
        </p:spPr>
      </p:pic>
      <p:pic>
        <p:nvPicPr>
          <p:cNvPr id="9" name="Grafik 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804248" y="4285677"/>
            <a:ext cx="2016223" cy="1368152"/>
          </a:xfrm>
          <a:prstGeom prst="rect">
            <a:avLst/>
          </a:prstGeom>
        </p:spPr>
      </p:pic>
      <p:sp>
        <p:nvSpPr>
          <p:cNvPr id="6" name="Rechteck 5"/>
          <p:cNvSpPr/>
          <p:nvPr/>
        </p:nvSpPr>
        <p:spPr>
          <a:xfrm>
            <a:off x="3955567" y="2600908"/>
            <a:ext cx="2776673" cy="25814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itel 1"/>
          <p:cNvSpPr txBox="1">
            <a:spLocks/>
          </p:cNvSpPr>
          <p:nvPr/>
        </p:nvSpPr>
        <p:spPr>
          <a:xfrm>
            <a:off x="898848" y="836712"/>
            <a:ext cx="4680520" cy="506487"/>
          </a:xfrm>
          <a:prstGeom prst="rect">
            <a:avLst/>
          </a:prstGeom>
        </p:spPr>
        <p:txBody>
          <a:bodyPr/>
          <a:lstStyle>
            <a:lvl1pPr algn="ctr" defTabSz="914400" rtl="0" eaLnBrk="1" latinLnBrk="0" hangingPunct="1">
              <a:spcBef>
                <a:spcPct val="0"/>
              </a:spcBef>
              <a:buNone/>
              <a:defRPr lang="de-DE" sz="1800" b="0" i="0" u="none" strike="noStrike" kern="1200" baseline="0" smtClean="0">
                <a:solidFill>
                  <a:schemeClr val="tx1"/>
                </a:solidFill>
                <a:latin typeface="+mj-lt"/>
                <a:ea typeface="+mj-ea"/>
                <a:cs typeface="+mj-cs"/>
              </a:defRPr>
            </a:lvl1pPr>
          </a:lstStyle>
          <a:p>
            <a:pPr algn="l"/>
            <a:r>
              <a:rPr lang="de-DE" sz="2200" b="1" dirty="0" smtClean="0">
                <a:solidFill>
                  <a:srgbClr val="4A6B7A"/>
                </a:solidFill>
                <a:latin typeface="FranklinGothic-Medium"/>
              </a:rPr>
              <a:t>Fahrbahnteiler/</a:t>
            </a:r>
            <a:r>
              <a:rPr lang="de-DE" sz="2200" b="1" dirty="0" err="1" smtClean="0">
                <a:solidFill>
                  <a:srgbClr val="4A6B7A"/>
                </a:solidFill>
                <a:latin typeface="FranklinGothic-Medium"/>
              </a:rPr>
              <a:t>Querungsstellen</a:t>
            </a:r>
            <a:endParaRPr lang="de-DE" sz="2200" b="1" dirty="0">
              <a:solidFill>
                <a:srgbClr val="4A6B7A"/>
              </a:solidFill>
              <a:latin typeface="FranklinGothic-Medium"/>
            </a:endParaRPr>
          </a:p>
        </p:txBody>
      </p:sp>
      <p:pic>
        <p:nvPicPr>
          <p:cNvPr id="3" name="Grafik 2"/>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938313" y="2595250"/>
            <a:ext cx="2977800" cy="2836000"/>
          </a:xfrm>
          <a:prstGeom prst="rect">
            <a:avLst/>
          </a:prstGeom>
        </p:spPr>
      </p:pic>
      <p:sp>
        <p:nvSpPr>
          <p:cNvPr id="7" name="Rechteck 6"/>
          <p:cNvSpPr/>
          <p:nvPr/>
        </p:nvSpPr>
        <p:spPr>
          <a:xfrm>
            <a:off x="2627783" y="4365104"/>
            <a:ext cx="851097" cy="7921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1" name="Gerade Verbindung mit Pfeil 10"/>
          <p:cNvCxnSpPr/>
          <p:nvPr/>
        </p:nvCxnSpPr>
        <p:spPr>
          <a:xfrm flipV="1">
            <a:off x="3478880" y="4679840"/>
            <a:ext cx="658280" cy="3567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81574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rafik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0146" y="2388117"/>
            <a:ext cx="2459846" cy="3759127"/>
          </a:xfrm>
          <a:prstGeom prst="rect">
            <a:avLst/>
          </a:prstGeom>
        </p:spPr>
      </p:pic>
      <p:pic>
        <p:nvPicPr>
          <p:cNvPr id="5" name="Grafik 4"/>
          <p:cNvPicPr>
            <a:picLocks noChangeAspect="1"/>
          </p:cNvPicPr>
          <p:nvPr/>
        </p:nvPicPr>
        <p:blipFill rotWithShape="1">
          <a:blip r:embed="rId4" cstate="print">
            <a:lum bright="3000"/>
            <a:extLst>
              <a:ext uri="{BEBA8EAE-BF5A-486C-A8C5-ECC9F3942E4B}">
                <a14:imgProps xmlns:a14="http://schemas.microsoft.com/office/drawing/2010/main">
                  <a14:imgLayer r:embed="rId5">
                    <a14:imgEffect>
                      <a14:brightnessContrast bright="2000"/>
                    </a14:imgEffect>
                  </a14:imgLayer>
                </a14:imgProps>
              </a:ext>
              <a:ext uri="{28A0092B-C50C-407E-A947-70E740481C1C}">
                <a14:useLocalDpi xmlns:a14="http://schemas.microsoft.com/office/drawing/2010/main" val="0"/>
              </a:ext>
            </a:extLst>
          </a:blip>
          <a:srcRect/>
          <a:stretch/>
        </p:blipFill>
        <p:spPr>
          <a:xfrm>
            <a:off x="5724128" y="1844824"/>
            <a:ext cx="2664296" cy="1703836"/>
          </a:xfrm>
          <a:prstGeom prst="rect">
            <a:avLst/>
          </a:prstGeom>
        </p:spPr>
      </p:pic>
      <p:pic>
        <p:nvPicPr>
          <p:cNvPr id="6" name="Grafik 5"/>
          <p:cNvPicPr>
            <a:picLocks noChangeAspect="1"/>
          </p:cNvPicPr>
          <p:nvPr/>
        </p:nvPicPr>
        <p:blipFill rotWithShape="1">
          <a:blip r:embed="rId6" cstate="print">
            <a:lum bright="2000" contrast="1000"/>
            <a:extLst>
              <a:ext uri="{BEBA8EAE-BF5A-486C-A8C5-ECC9F3942E4B}">
                <a14:imgProps xmlns:a14="http://schemas.microsoft.com/office/drawing/2010/main">
                  <a14:imgLayer r:embed="rId7">
                    <a14:imgEffect>
                      <a14:brightnessContrast bright="1000"/>
                    </a14:imgEffect>
                  </a14:imgLayer>
                </a14:imgProps>
              </a:ext>
              <a:ext uri="{28A0092B-C50C-407E-A947-70E740481C1C}">
                <a14:useLocalDpi xmlns:a14="http://schemas.microsoft.com/office/drawing/2010/main" val="0"/>
              </a:ext>
            </a:extLst>
          </a:blip>
          <a:srcRect l="9119" t="1963" r="1106" b="238"/>
          <a:stretch/>
        </p:blipFill>
        <p:spPr>
          <a:xfrm>
            <a:off x="5724128" y="3933056"/>
            <a:ext cx="2664296" cy="1728192"/>
          </a:xfrm>
          <a:prstGeom prst="rect">
            <a:avLst/>
          </a:prstGeom>
        </p:spPr>
      </p:pic>
      <p:sp>
        <p:nvSpPr>
          <p:cNvPr id="3" name="Textfeld 2"/>
          <p:cNvSpPr txBox="1"/>
          <p:nvPr/>
        </p:nvSpPr>
        <p:spPr>
          <a:xfrm>
            <a:off x="5724128" y="3553224"/>
            <a:ext cx="2359137" cy="246221"/>
          </a:xfrm>
          <a:prstGeom prst="rect">
            <a:avLst/>
          </a:prstGeom>
          <a:noFill/>
        </p:spPr>
        <p:txBody>
          <a:bodyPr wrap="square" rtlCol="0">
            <a:spAutoFit/>
          </a:bodyPr>
          <a:lstStyle/>
          <a:p>
            <a:r>
              <a:rPr lang="de-DE" sz="1000" dirty="0" smtClean="0"/>
              <a:t>Haltestelle Westseite</a:t>
            </a:r>
            <a:endParaRPr lang="de-DE" sz="1000" dirty="0"/>
          </a:p>
        </p:txBody>
      </p:sp>
      <p:sp>
        <p:nvSpPr>
          <p:cNvPr id="8" name="Textfeld 7"/>
          <p:cNvSpPr txBox="1"/>
          <p:nvPr/>
        </p:nvSpPr>
        <p:spPr>
          <a:xfrm>
            <a:off x="5724128" y="5661248"/>
            <a:ext cx="2359137" cy="246221"/>
          </a:xfrm>
          <a:prstGeom prst="rect">
            <a:avLst/>
          </a:prstGeom>
          <a:noFill/>
        </p:spPr>
        <p:txBody>
          <a:bodyPr wrap="square" rtlCol="0">
            <a:spAutoFit/>
          </a:bodyPr>
          <a:lstStyle/>
          <a:p>
            <a:r>
              <a:rPr lang="de-DE" sz="1000" dirty="0" smtClean="0"/>
              <a:t>Haltestelle Ostseite</a:t>
            </a:r>
            <a:endParaRPr lang="de-DE" sz="1000" dirty="0"/>
          </a:p>
        </p:txBody>
      </p:sp>
      <p:sp>
        <p:nvSpPr>
          <p:cNvPr id="12" name="Rechteck 11"/>
          <p:cNvSpPr/>
          <p:nvPr/>
        </p:nvSpPr>
        <p:spPr>
          <a:xfrm>
            <a:off x="3707904" y="5085184"/>
            <a:ext cx="432048"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Rechteck 12"/>
          <p:cNvSpPr/>
          <p:nvPr/>
        </p:nvSpPr>
        <p:spPr>
          <a:xfrm>
            <a:off x="3316052" y="5157192"/>
            <a:ext cx="391852" cy="8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Titel 1"/>
          <p:cNvSpPr txBox="1">
            <a:spLocks/>
          </p:cNvSpPr>
          <p:nvPr/>
        </p:nvSpPr>
        <p:spPr>
          <a:xfrm>
            <a:off x="898848" y="836712"/>
            <a:ext cx="4680520" cy="506487"/>
          </a:xfrm>
          <a:prstGeom prst="rect">
            <a:avLst/>
          </a:prstGeom>
        </p:spPr>
        <p:txBody>
          <a:bodyPr/>
          <a:lstStyle>
            <a:lvl1pPr algn="ctr" defTabSz="914400" rtl="0" eaLnBrk="1" latinLnBrk="0" hangingPunct="1">
              <a:spcBef>
                <a:spcPct val="0"/>
              </a:spcBef>
              <a:buNone/>
              <a:defRPr lang="de-DE" sz="1800" b="0" i="0" u="none" strike="noStrike" kern="1200" baseline="0" smtClean="0">
                <a:solidFill>
                  <a:schemeClr val="tx1"/>
                </a:solidFill>
                <a:latin typeface="+mj-lt"/>
                <a:ea typeface="+mj-ea"/>
                <a:cs typeface="+mj-cs"/>
              </a:defRPr>
            </a:lvl1pPr>
          </a:lstStyle>
          <a:p>
            <a:pPr algn="l"/>
            <a:r>
              <a:rPr lang="de-DE" sz="2200" b="1" dirty="0" smtClean="0">
                <a:solidFill>
                  <a:srgbClr val="4A6B7A"/>
                </a:solidFill>
                <a:latin typeface="FranklinGothic-Medium"/>
              </a:rPr>
              <a:t>Bushaltestellen</a:t>
            </a:r>
            <a:endParaRPr lang="de-DE" sz="2200" b="1" dirty="0">
              <a:solidFill>
                <a:srgbClr val="4A6B7A"/>
              </a:solidFill>
              <a:latin typeface="FranklinGothic-Medium"/>
            </a:endParaRPr>
          </a:p>
        </p:txBody>
      </p:sp>
      <p:sp>
        <p:nvSpPr>
          <p:cNvPr id="11" name="Rechteck 10"/>
          <p:cNvSpPr/>
          <p:nvPr/>
        </p:nvSpPr>
        <p:spPr>
          <a:xfrm>
            <a:off x="883246" y="1425898"/>
            <a:ext cx="4572000" cy="954107"/>
          </a:xfrm>
          <a:prstGeom prst="rect">
            <a:avLst/>
          </a:prstGeom>
        </p:spPr>
        <p:txBody>
          <a:bodyPr>
            <a:spAutoFit/>
          </a:bodyPr>
          <a:lstStyle/>
          <a:p>
            <a:pPr lvl="0">
              <a:spcAft>
                <a:spcPts val="1000"/>
              </a:spcAft>
            </a:pPr>
            <a:r>
              <a:rPr lang="de-DE" sz="1400" dirty="0">
                <a:solidFill>
                  <a:srgbClr val="4A6B7A"/>
                </a:solidFill>
                <a:latin typeface="Franklin Gothic Book" panose="020B0503020102020204"/>
                <a:ea typeface="Calibri" panose="020F0502020204030204" pitchFamily="34" charset="0"/>
                <a:cs typeface="Times New Roman" panose="02020603050405020304" pitchFamily="18" charset="0"/>
              </a:rPr>
              <a:t>Die Bushaltestellen erhalten entlang der Aufstelllänge einen </a:t>
            </a:r>
            <a:r>
              <a:rPr lang="de-DE" sz="1400" dirty="0" err="1">
                <a:solidFill>
                  <a:srgbClr val="4A6B7A"/>
                </a:solidFill>
                <a:latin typeface="Franklin Gothic Book" panose="020B0503020102020204"/>
                <a:ea typeface="Calibri" panose="020F0502020204030204" pitchFamily="34" charset="0"/>
                <a:cs typeface="Times New Roman" panose="02020603050405020304" pitchFamily="18" charset="0"/>
              </a:rPr>
              <a:t>Buskapstein</a:t>
            </a:r>
            <a:r>
              <a:rPr lang="de-DE" sz="1400" dirty="0">
                <a:solidFill>
                  <a:srgbClr val="4A6B7A"/>
                </a:solidFill>
                <a:latin typeface="Franklin Gothic Book" panose="020B0503020102020204"/>
                <a:ea typeface="Calibri" panose="020F0502020204030204" pitchFamily="34" charset="0"/>
                <a:cs typeface="Times New Roman" panose="02020603050405020304" pitchFamily="18" charset="0"/>
              </a:rPr>
              <a:t> und werden </a:t>
            </a:r>
            <a:r>
              <a:rPr lang="de-DE" sz="1400" dirty="0" smtClean="0">
                <a:solidFill>
                  <a:srgbClr val="4A6B7A"/>
                </a:solidFill>
                <a:latin typeface="Franklin Gothic Book" panose="020B0503020102020204"/>
                <a:ea typeface="Calibri" panose="020F0502020204030204" pitchFamily="34" charset="0"/>
                <a:cs typeface="Times New Roman" panose="02020603050405020304" pitchFamily="18" charset="0"/>
              </a:rPr>
              <a:t>barrierefrei ausgestattet. Es werden Voraussetzungen für die Einrichtung dynamischer Fahrgastinformationssysteme geschaffen</a:t>
            </a:r>
            <a:endParaRPr lang="de-DE" sz="1400" dirty="0">
              <a:solidFill>
                <a:srgbClr val="4A6B7A"/>
              </a:solidFill>
              <a:latin typeface="Franklin Gothic Book" panose="020B0503020102020204"/>
              <a:ea typeface="Calibri" panose="020F0502020204030204" pitchFamily="34" charset="0"/>
              <a:cs typeface="Times New Roman" panose="02020603050405020304" pitchFamily="18" charset="0"/>
            </a:endParaRPr>
          </a:p>
        </p:txBody>
      </p:sp>
      <p:sp>
        <p:nvSpPr>
          <p:cNvPr id="7" name="Rechteck 6"/>
          <p:cNvSpPr/>
          <p:nvPr/>
        </p:nvSpPr>
        <p:spPr>
          <a:xfrm>
            <a:off x="3419872" y="5242942"/>
            <a:ext cx="720080" cy="202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3419872" y="4293096"/>
            <a:ext cx="648072"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p:nvSpPr>
        <p:spPr>
          <a:xfrm>
            <a:off x="3419872" y="4365104"/>
            <a:ext cx="648072"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18873606"/>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513</Words>
  <Application>Microsoft Office PowerPoint</Application>
  <PresentationFormat>Bildschirmpräsentation (4:3)</PresentationFormat>
  <Paragraphs>94</Paragraphs>
  <Slides>13</Slides>
  <Notes>2</Notes>
  <HiddenSlides>0</HiddenSlides>
  <MMClips>0</MMClips>
  <ScaleCrop>false</ScaleCrop>
  <HeadingPairs>
    <vt:vector size="4" baseType="variant">
      <vt:variant>
        <vt:lpstr>Design</vt:lpstr>
      </vt:variant>
      <vt:variant>
        <vt:i4>1</vt:i4>
      </vt:variant>
      <vt:variant>
        <vt:lpstr>Folientitel</vt:lpstr>
      </vt:variant>
      <vt:variant>
        <vt:i4>13</vt:i4>
      </vt:variant>
    </vt:vector>
  </HeadingPairs>
  <TitlesOfParts>
    <vt:vector size="14" baseType="lpstr">
      <vt:lpstr>Larissa</vt:lpstr>
      <vt:lpstr> Universitäts- und Hansestadt Greifswald Kreisverkehrsanlage     Lomonossowallee / Dubnaring / Einsteinstraße Stadtumbau Aufwertung Schönwalde I  </vt:lpstr>
      <vt:lpstr>Ausgangssituation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Reich, Jens</dc:creator>
  <cp:lastModifiedBy>Hardt, Katharina</cp:lastModifiedBy>
  <cp:revision>211</cp:revision>
  <cp:lastPrinted>2018-08-23T13:25:35Z</cp:lastPrinted>
  <dcterms:created xsi:type="dcterms:W3CDTF">2014-09-18T10:31:52Z</dcterms:created>
  <dcterms:modified xsi:type="dcterms:W3CDTF">2018-08-27T06:04:52Z</dcterms:modified>
</cp:coreProperties>
</file>